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360" r:id="rId4"/>
    <p:sldId id="363" r:id="rId5"/>
    <p:sldId id="364" r:id="rId6"/>
    <p:sldId id="388" r:id="rId7"/>
    <p:sldId id="366" r:id="rId8"/>
    <p:sldId id="367" r:id="rId9"/>
    <p:sldId id="368" r:id="rId10"/>
    <p:sldId id="369" r:id="rId11"/>
    <p:sldId id="370" r:id="rId12"/>
    <p:sldId id="371" r:id="rId13"/>
    <p:sldId id="372" r:id="rId14"/>
    <p:sldId id="373" r:id="rId15"/>
    <p:sldId id="374" r:id="rId16"/>
    <p:sldId id="375" r:id="rId17"/>
    <p:sldId id="376" r:id="rId18"/>
    <p:sldId id="377" r:id="rId19"/>
    <p:sldId id="378" r:id="rId20"/>
    <p:sldId id="379" r:id="rId21"/>
  </p:sldIdLst>
  <p:sldSz cx="9144000" cy="6858000" type="screen4x3"/>
  <p:notesSz cx="6858000" cy="9144000"/>
  <p:embeddedFontLst>
    <p:embeddedFont>
      <p:font typeface="맑은 고딕" panose="020B0503020000020004" pitchFamily="34" charset="-127"/>
      <p:regular r:id="rId23"/>
      <p:bold r:id="rId24"/>
    </p:embeddedFont>
    <p:embeddedFont>
      <p:font typeface="Agency FB" panose="020B0503020202020204" pitchFamily="34" charset="0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117">
          <p15:clr>
            <a:srgbClr val="A4A3A4"/>
          </p15:clr>
        </p15:guide>
        <p15:guide id="3" orient="horz" pos="1253">
          <p15:clr>
            <a:srgbClr val="A4A3A4"/>
          </p15:clr>
        </p15:guide>
        <p15:guide id="4" orient="horz" pos="2523">
          <p15:clr>
            <a:srgbClr val="A4A3A4"/>
          </p15:clr>
        </p15:guide>
        <p15:guide id="5" pos="2880">
          <p15:clr>
            <a:srgbClr val="A4A3A4"/>
          </p15:clr>
        </p15:guide>
        <p15:guide id="6" pos="2562">
          <p15:clr>
            <a:srgbClr val="A4A3A4"/>
          </p15:clr>
        </p15:guide>
        <p15:guide id="7" orient="horz" pos="79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CB3C"/>
    <a:srgbClr val="AEA472"/>
    <a:srgbClr val="8D8351"/>
    <a:srgbClr val="7DA62C"/>
    <a:srgbClr val="59AA30"/>
    <a:srgbClr val="1CA88D"/>
    <a:srgbClr val="16846F"/>
    <a:srgbClr val="0A3488"/>
    <a:srgbClr val="093182"/>
    <a:srgbClr val="1D0B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27" autoAdjust="0"/>
    <p:restoredTop sz="94648"/>
  </p:normalViewPr>
  <p:slideViewPr>
    <p:cSldViewPr>
      <p:cViewPr varScale="1">
        <p:scale>
          <a:sx n="117" d="100"/>
          <a:sy n="117" d="100"/>
        </p:scale>
        <p:origin x="1632" y="168"/>
      </p:cViewPr>
      <p:guideLst>
        <p:guide orient="horz" pos="2160"/>
        <p:guide orient="horz" pos="1117"/>
        <p:guide orient="horz" pos="1253"/>
        <p:guide orient="horz" pos="2523"/>
        <p:guide pos="2880"/>
        <p:guide pos="2562"/>
        <p:guide orient="horz" pos="79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3804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09:37:23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730 223 24575,'0'28'0,"0"69"0,0-31 0,0 10 0,0 5-723,0-8 1,0 4 0,0 2 0,0 1 722,1 9 0,0 3 0,0 0 0,1-3 0,0-5 0,0-1 0,1-3 0,0-4 0,1 2 0,0-4 0,1-5 457,1 9 0,1-10-457,0 1 475,-2-38-475,-3-16 0,0-6 0,-1-3 1500,3-1-1500,-3 0 0,3 0 0,-4 3 0,2 9 0,1 10 0,0 17 0,1 5 0,-1-3 0,-1-8 0,1-16 0,0-9 0,3-5 0,13 0 0,19 2 0,23 3 0,27 1 0,-36-9 0,2-1 0,3-1 0,2-1 0,4-1 0,0 0 0,3-1 0,1 0 0,3-2 0,0 0 0,1-2 0,-1-3 0,-2-2 0,-2-1 0,-1-3 0,-2-1 0,-2 0 0,-1 0 0,3 2 0,1 1 0,3 2 0,1 0 0,3 2 0,1 0 0,4 1 0,2 1 0,2 1 0,1 2 0,2-1 0,1 0 0,2 0 0,2-1 0,5-4 0,1 0 0,3-3 0,0 0 0,-29 3 0,0-1 0,1 1 0,0-1 0,0 0 0,-1 0 0,31-3 0,-2-1 0,-3 0 0,-3-1 0,-11 0 0,-4 0 0,-11 1 0,-5 1 0,37-7 0,-23 7 0,-9 5 0,-5 4 0,-3 0 0,-1 3 0,-4 0 0,-9 0 0,-8 0 0,-8 0 0,-16-1 0,-2-5 0,-9-32 0,-6-8 0,-6-12 0,-4-6 0,-6-8 0,-1-4-421,0 6 0,-2-3 0,-1-2 0,-2-1 421,-5-9 0,-2-1 0,-1-1 0,0 2 0,1 3 0,-1 0 0,1 2 0,0 3 0,-3-8 0,1 3 0,0 6 0,-7-15 0,2 10 0,12 29 0,0 7 0,-28-13 0,-13 23 0,-19 9 0,34 14 0,-2 3 842,-9 1 0,-2 3-842,-6 0 0,-2 2 0,-2 0 0,-2 2 0,-1 1 0,0 0 0,-4 0 0,-1 0 0,0 0 0,-1 0 0,-5 1 0,-1 2 0,-3 3 0,0 2-203,-1 2 1,0 3 202,31-3 0,-1 1 0,0 0 0,1 2 0,-1 1 0,1 0 0,2 1 0,-1 0 0,1 0 0,-32 9 0,1 0 0,2 0 0,1 0 0,4-2 0,0-2 0,2-3 0,2-2 0,3-3 0,1-3 0,2-3 0,-1-2 0,-4-1 0,-1-2 0,-3-1 0,1 0 0,-1 0 0,2 0 0,3 0 0,3 0 0,11 0 0,4 0 0,13 0 0,4 0 0,-22 0 0,38 0 0,15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09:53:37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668 891 24575,'-45'53'0,"1"-4"0,-5 8 0,-14 15 0,-4 5 0,19-20 0,-2 0 0,3-1 0,-13 16 0,5-6 0,16-18 0,5-4 0,-10 13 0,25-29 0,16-17 0,42-6 0,14-7 0,12-5 0,1 0 0,7-2 0,3-2 0,13-2 0,4-2 0,1-1-262,1-2 0,1 0 0,-3 0 262,-12 1 0,-4 1 0,-4 1 0,6-3 0,-8 3 0,20-3 0,-49 10 0,-27 5 0,-5 2 0,-10-3 0,0-5 786,-8-21-786,-21-30 0,-1 7 0,-6-6 0,-10-16 0,-3-3 0,13 22 0,-2 0 0,2 0 0,-17-27 0,3 3 0,10 17 0,3 5 0,8 15 0,0 5 0,-11-8 0,9 24 0,7 14 0,2 4 0,10 3 0,0 2 0,10 3 0,-1 2 0,2 2 0,-2-1 0,1-1 0,1 0 0,1-1 0,0-1 0,0 1 0,0-1 0,0 5 0,0 27 0,2 51 0,3-16 0,1 8 0,0-13 0,1 3 0,2 1 0,0 4 0,2 0 0,0-1 0,0-5 0,1-2 0,1-3 0,2 16 0,0-6 0,-3-19 0,-1-6 0,3 15 0,-5-18 0,-4-5 0,-2 1 0,2 2 0,0 0 0,3 2 0,1 3 0,0 8 0,-1 1 0,1-2 0,-1-13 0,-3-16 0,-1-12 0,-1-9 0,0-4 0,0-2 0,0-7 0,3-12 0,-1-11 0,6-23 0,-2 8 0,1-7 0,7-28 0,4-10 0,-3 13 0,1-5 0,1-2-350,-3 12 1,0-1 0,1-2 0,-1 0 349,0 1 0,1-1 0,0 0 0,-1 3 0,2-13 0,0 3 0,-1 4 0,3-14 0,-1 9 0,-7 28 0,-1 8 0,-1-5 0,-6 29 0,-5 8 0,0 9 1397,0-5-1397,0-1 0,0-14 0,0-28 0,0-24 0,0-12 0,0 10 0,0 23 0,0 33 0,0 14 0,0 12 0,0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09:42:37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1411 24575,'0'25'0,"0"21"0,1 22 0,3 12 0,2-8 0,2-21 0,-1-14 0,-3-21 0,1 0 0,5 3 0,5 11 0,5 6 0,3-1 0,2-7 0,6-5 0,14-7 0,29-2 0,-23-9 0,4-1 0,10-2 0,4 0 0,6 1 0,1 0 0,1 0 0,1 1 0,1 1 0,1 2 0,8 2 0,1 1 0,2 2 0,2 1 0,-27-3 0,1 1 0,1 0-181,3 0 0,0 1 1,2 0 180,-1 1 0,2 0 0,0-1 0,2-1 0,2 0 0,1-2 0,2-1 0,2-1 0,0-1-392,6-2 1,0-1-1,2 0 392,4-2 0,1-1 0,-1 0 0,1-1 0,0 0 0,-2-2 0,-7-1 0,-3-2 0,-2-1-13,-9 0 0,-3-2 0,-2-1 13,15-5 0,-4-1 0,-12 2 0,-1 1 0,-5 3 0,1 2 0,12 2 0,4 1 0,-14 2 0,3 1 0,4 1-302,15 2 0,4 2 1,4 2 301,-10 1 0,2 1 0,4 1 0,1 2-335,-10 0 1,2 1-1,2 0 1,1 1-1,0 0 335,9 1 0,3 1 0,0 0 0,-1-1 0,-2 0 0,-9-2 0,-1 0 0,-1 0 0,-3-1 0,-3 0-148,24 2 0,-5-2 1,-2-2 147,-8-4 0,-2-1 0,2-2 0,-15 0 0,1-1 0,4-1 0,4 1-631,-6 0 1,4-1 0,3 1 0,3 0 0,4 0 0,3 2 630,-11 0 0,4 1 0,2 1 0,3 0 0,2 1 0,1 0 0,2 0 0,0 0 0,1 1-302,-8 0 1,1-1-1,1 2 1,2-1-1,0 1 1,1 0 0,1 0-1,1 0 1,0 1-1,1 0 1,0 0 301,-6 0 0,1 0 0,1 1 0,0-1 0,1 1 0,1 0 0,0 1 0,0-1 0,1 0 0,-1 1 0,1-1 0,0 1 0,-1-1-143,4 1 0,0 0 0,0 0 0,1 1 0,0-1 1,0 1-1,0-1 0,0 0 0,0 1 0,-1-1 1,-1 0-1,0 0 0,-1-1 143,1 1 0,0-1 0,0 0 0,0 1 0,0-1 0,-2-1 0,1 1 0,-2 0 0,-1-1 0,-1 1 0,-2-1 0,-1 0 0,13 1 0,0 1 0,-1-1 0,-2 0 0,-1-1 0,-3 1 0,-2-1 0,-4 0 0,-4-1-35,11 1 1,-5-1 0,-3 0 0,-3-1 0,-6 0-1,-4-1 35,27 1 0,-11-1 0,-4-4 0,-17-4 0,-4-3 0,4-1 0,15-2 0,5-2 0,8-2 120,-18 3 0,5-1 1,3-1-1,3-1 0,1 1-120,-7 0 0,2 0 0,2 0 0,1 0 0,0-1 0,0 1 0,4-1 0,2-1 0,0 0 0,0 1 0,-1-1 0,0-1 0,-1 1 0,0 0 0,0-1 0,-1 0 0,-2 1 0,-2 0 0,4-1 0,-2 1 0,-2-1 0,-1 1 0,-4 1 750,7-2 0,-2 0 0,-4 1 0,-4 1-750,5-1 0,-5 1 0,-3 1 2512,15-1 0,-7 2-2512,-20 4 0,-6 1 952,31-4-952,-17-3 3326,5-5-3326,6-7 1034,5-11-1034,-43 13 0,1-4 0,6-13 0,1-7 0,4-10 0,2-6 0,-15 15 0,2-1 0,1-2-170,2-3 1,2 0 0,0 0 169,0 4 0,1 0 0,0 2 0,-1 3 0,2 2 0,-2 2 0,19-11 0,-2 6 0,-7 9 0,-2 6 0,-9 8 0,-1 4 0,35-5 0,-12 11 0,-17 5 508,-15 3-508,-12 2 0,-12 1 0,-8 1 0,-4-1 0,-5-2 0,-9-13 0,-35-24 0,2 7 0,-7-2 0,-20-14 0,-7-1 0,17 14 0,-4-1 0,-1 1-322,-8-3 0,-1 0 0,-3 2 322,-4 0 0,-3 0 0,-1 4 0,-7 1 0,-1 3 0,-4 2-486,16 7 0,-2 0 0,-2 1 0,-1 2 486,-5 2 0,-1 1 0,-2 1 0,0 1 0,-3 0 0,-2 2 0,1 1 0,-1 0 0,0 0 0,0 0 0,-1 2 0,0 0-473,19 3 1,-1 1 0,0 1-1,-1-1 1,-1 2 472,-5-1 0,0 0 0,-2 1 0,-1 1 0,-2-1-496,8 1 0,-2 0 1,0 0-1,-2 1 0,-1-1 1,-1 1 495,7 0 0,-2 0 0,-1 0 0,0 0 0,-1 0 0,-1 0 0,1 0-326,-5 0 1,-1 0-1,0 0 1,-1 1 0,0-1-1,0 1 1,0 0 325,0 1 0,-1-1 0,-1 1 0,1 0 0,0 0 0,1 2 0,-1 0 0,3 2 0,0-1 0,1 2 0,0 0 0,0 1 0,0 1 0,1 2-97,2 0 1,0 2 0,0 0-1,1 1 1,2 1 0,1 1-1,2-1 97,-16 5 0,3 1 0,2 1 0,3 0 0,3-2 134,-2 3 1,6 1 0,0-3 0,-2-7-135,-3-8 0,0-6 0,-3-6 0,-2-3 0,8-5 0,-1-4 0,-3-3 0,-5-2 0,-8 1 0,18 6 0,-5-1 0,-4 0 0,-3-1 0,-3 0 0,-3 1 0,-2-1 0,-2 1 0,0 0-128,16 3 1,-3 0-1,-2 0 1,-1 0 0,-3 1-1,0-1 1,-1 0 0,-1 1-1,0 0 1,1 0 0,0 1-1,1 0 1,2 0 127,3 1 0,-1 0 0,0 1 0,0 0 0,1 0 0,-1 0 0,1 0 0,1 1 0,0 0 0,1 0 0,2 1 0,0-1 0,2 1 78,-12-1 0,0 0 0,0 1 0,2-1 0,0 1 0,3 0 0,3 1 0,3 0 0,4 1 0,4 1-78,-30-3 0,5 1 0,7 1 0,9 2 0,12 2 856,-10 2 0,10 4-856,-8 7 0,-4 4 0,16-3 0,-3 1 0,-1 1 69,-7 2 1,-2 2-1,-3-2-69,-5-1 0,-2-1 0,-4-3 931,18-3 0,-2-2 0,-2-1 0,-1 0-931,-4-1 0,-3-1 0,1 0 0,0-1 0,2-1 0,1-1 0,0 0 0,1-1 391,7 0 1,0-1 0,2-1 0,2 0-392,-16-1 0,3-2 0,2-1-150,9 0 0,1-2 0,1-1 150,6 1 0,2-1 0,0 0 0,1 0 0,0 1 0,0 0 0,0 1 0,0 1 0,-1 0 0,-4 2 0,0 1 0,-1 0 0,-4 1 0,0 1 0,-1 1 0,-3-1 0,-1 2 0,-2 2-39,-6 1 1,-3 3-1,-1 2 39,21 0 0,-2 2 0,0 1 0,-1 1 0,-4 2 0,-1 2 0,0 0 0,1 1 0,0 0 0,1 2 0,0-1 0,0 0 0,4-1 0,-1-1 0,2-1 0,0 0 0,-19 1 0,1-1 0,1-1 361,6-3 0,1-2 1,1-1-362,4-2 0,0-1 0,3-1 0,9-1 0,2-2 0,2-1 524,-19-2 1,7-1-525,16-1 0,7 0 508,-1-2-508,26 1 1438,28 8-1438,0 1 812,2 5-812,0 2 0,0 3 0,0-5 0,0 2 0,0-4 0,4 5 0,-3-3 0,3 23 0,-4 21 0,-5 32 0,0-29 0,-1 4 0,-2 5 0,-1 1 0,0 5 0,0 0 0,2-4 0,1-3 0,2-9 0,0-5 0,1 20 0,2-24 0,3-7 0,7 4 0,10 8 0,9 2 0,6-3 0,-1-6 0,3-3 0,7 5 0,10 8 0,0-4 0,-18-17 0,-15-14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09:49:48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09:50:14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0 468 24575,'37'-1'0,"34"-8"0,21-4 0,-25 2 0,6-2 0,4 0 0,3-1-1864,-1 0 0,3 0 1,3-1-1,2 0 0,1-1 1864,-6 1 0,1 0 0,2-1 0,1 0 0,-1 0 0,-1 1 0,14-3 0,-1 0 0,-1 0 0,0 1 0,-1 1 122,-4 2 1,-1-1 0,-1 2 0,0 0 0,-3 1-123,11-1 0,-1 0 0,-3 2 0,-4 2 506,7 0 0,-4 2 0,-5 2-506,10 1 0,-8 2 0,-25 2 0,-6 0 0,25 0 4713,-13 0-4713,-1 3 2126,6 4-2126,2 0 348,-4 2-348,-3-3 0,-5-3 0,-3 0 0,4 0 0,0 4 0,3 4 0,5 6 0,0 4 0,8 2 0,2 7 0,0 5 0,-5 5 0,-13-3 0,-15-5 0,-16-9 0,-12-7 0,-2-2 0,11 1 0,17 3 0,15 4 0,5-1 0,-2-6 0,-6-7 0,-1-6 0,3-2 0,5 0 0,6 0 0,3-8 0,1-11 0,-4-9 0,-12-5 0,-16 6 0,-16 8 0,-10 7 0,-11 6 0,-2 1 0,-6 2 0,2-1 0,1 2 0,-1 0 0,0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09:50:19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1843 24575,'0'-55'0,"0"7"0,-1-6 0,0-25 0,-2-7 0,1 20 0,0-3 0,-1 2 0,-1-26 0,0 5 0,0 14 0,0 6 0,0-17 0,2 38 0,2 25 0,0 10 0,0 8 0,0 1 0,0-1 0,0 0 0,0 1 0,0-1 0,-1 2 0,-1 0 0,0 1 0,1-2 0,0-3 0,1-13 0,4-30 0,10-32 0,-1 30 0,3-3 0,5-1 0,3 2 0,0 7 0,3 4 0,20-21 0,-3 26 0,3 19 0,13 12 0,20 3 0,-30 3 0,2 0 0,9 1 0,3 0 0,6 2 0,2 1 0,6 0 0,2 0 0,0 0 0,0 0 0,-1-1 0,1-1 0,3 1 0,1 0 0,3 0 0,1 0 0,10 0 0,3 0 0,-31-2 0,0 1 0,1-1 0,-1 0 0,1-1 0,-1-1 0,1 0 0,0 0 0,-2-1 0,31-4 0,-2-2 0,-1-5 0,0-3 0,0-4 0,-1-3 0,-1-1 0,-2-1 0,-4 0 0,-1 2 0,-7 3 0,-3 2 0,-8 4 0,-2 3 0,-7 3 0,-2 3 0,-5 1 0,-1 2 0,45 2 0,-3 3 0,-4 6 0,-3 10 0,-9 9 0,-10 10 0,-2 12 0,-6 13 0,-2 14 0,-29-32 0,-1 2 0,0 4 0,-1 1 0,0 5 0,-1-1 0,0 2 0,-1-2 0,-1-5 0,-2-2 0,15 31 0,-6-21 0,-9-10 0,-6-5 0,-3 6 0,-5 11 0,-3 13 0,-3 6 0,-3-6 0,0-15 0,0-13 0,0 4 0,0 15 0,0 24 0,0-37 0,0-1 0,0 46 0,0-18 0,0-26 0,0-21 0,0-16 0,0-5 0,0-6 0,0 2 0,0 5 0,3 8 0,6 12 0,5 10 0,3 1 0,-2-6 0,-6-12 0,-3-10 0,-1-9 0,0-3 0,-1-2 0,-2-1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09:52:00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24575,'61'0'0,"35"0"0,-22 0 0,6 0 0,13 0 0,3 1 0,-29 2 0,1 0 0,-2 2 0,27 4 0,-4 4 0,-13 1 0,-5 2 0,-11 0 0,-5 0 0,29 6 0,-25-9 0,-15-6 0,-11-4 0,-2-1 0,-3-1 0,-1-1 0,0 0 0,4 0 0,3 2 0,3 1 0,-4 0 0,-6-1 0,-2-2 0,-13 0 0,1 1 0,-8 1 0,1 0 0,-3 0 0,0-2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09:52:02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24575,'51'0'0,"4"0"0,11 0 0,-2 0 0,8 0 0,1 0 0,13 0 0,2 0 0,2 0 0,2 0 0,2 0 0,-3 0 0,-8 0 0,-2 0 0,-3 0 0,20 0 0,-5 0 0,-17 0 0,-7 0 0,23 0 0,-34 0 0,-20 0 0,-1 0 0,6 0 0,9 0 0,1 0 0,-1 0 0,-5 0 0,-4 0 0,-2 0 0,-4 0 0,-7 0 0,-3 0 0,-12 0 0,-3 1 0,-10 4 0,0 1 0,-2-1 0,0-1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09:52:05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1746 1 24575,'-40'49'0,"-5"7"0,12-15 0,-3 3 0,-10 11 0,-2 2 0,-4 5 0,-2 3 0,8-9 0,-1 2 0,-1 2-405,-3 4 0,0 2 0,0 0 405,-1 4 0,1 0 0,0 0 0,1 0 0,0-1 0,4-3 148,-10 17 1,5-5-149,9-15 0,4-5 0,-14 24 0,4-14 0,-13 8 0,23-32 0,-2 3 459,-7 7 0,-2 1-459,1 0 0,1-1 0,6-8 0,2-4 0,-16 19 0,26-25 0,17-21 0,8-4 0,4-8 0,0 2 0,0 4 0,5 6 0,18 13 0,20 14 0,22 18 0,-24-23 0,0 2 0,0 3 0,0 0 0,1 3 0,1 0 0,0-1 0,0 0 0,0 3 0,2 1 0,3 1 0,1 0 0,2 1 0,0 0 0,1 0 0,0-1 0,-1-4 0,-1-1 0,-5-4 0,-2-1 0,-4-6 0,-1 0 0,35 27 0,-9-6 0,-4 2 0,-8 2 0,-12-4 0,-5 1 0,-7-2 0,-2 3 0,1 5 0,4 10 0,10 13 0,-17-38 0,2 0 0,3 2 0,1-1 0,3-1 0,1-2 0,-1-4 0,0-2 0,29 24 0,-11-14 0,-10-14 0,-10-13 0,-9-7 0,-6-7 0,-7-4 0,-1-1 0,0 0 0,-3-1 0,-2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09:53:15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3769 2681 24575,'-78'0'0,"0"0"0,0 0 0,0 0 0,-2 0 0,1 0 0,-2 0 0,0 0 0,-2 0-1694,-8 0 0,-2 0 0,-2 0 1694,15 0 0,-2 0 0,-1 0 0,-1-3 0,-8-2 0,-1-1 0,-1-2 0,0-3-171,0-4 0,0-2 0,0-3 0,2-2 171,1-3 0,1-2 0,1-3 0,2-2 0,7-3 0,2-2 0,1-3 0,3 0 94,5 1 0,2-2 1,2 0-1,2 0-94,-13-10 0,2 0 0,3 0-60,5 3 0,1 1 0,4 2 60,-13-13 0,6 3 1143,17 12 0,5 3-1143,-14-18 1910,29 19-1910,15 10 1129,10 5-1129,4-12 244,14-27-244,9 10 0,8-6 0,2 2 0,6-3 0,4-3-490,13-11 0,6-2 0,3-1 490,-11 17 0,1 0 0,2 1 0,1 1 0,2 2 0,0 1 0,2 1 0,0 4 0,15-10 0,2 4 0,-1 4-173,-5 8 1,0 5 0,0 2 172,-5 7 0,0 3 0,-1 3 0,24-2 0,-1 7 0,-7 7 0,0 5 0,-4 3 0,-1 4 0,4 6 0,0 4 0,1 5 0,0 5 715,0 3 0,-2 5-715,-2 4 0,-3 3 278,-8-2 1,-3 1-279,-9-4 0,-2 0 0,-8-2 0,-1-1 0,32 22 0,-1-4 0,-4-1 0,4 0 0,0 5 0,-1 4 0,2 9 0,-37-29 0,-2 2 0,2 4 0,-1 2 0,2 6 0,1 2 0,-2 4 0,0 2 0,0 1 0,-3 1 0,-3-3 0,-4 0 0,-3-5 0,-4-1 0,14 37 0,-11-10 0,-5-6 0,-6-3 0,-6-6 0,-5-11 0,0-10 0,1-6 0,-1 1 0,2 4 0,-1 9 0,0 3 0,-1 6 0,-2 6 0,-1 2 0,-5-1 0,-4-7 0,-6-10 0,-3-7 0,1-6 0,1-5 0,2-1 0,3-3 0,-1 0 0,7-9 0,1-2 0,5-10 0,0-1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F63847-F1B8-47AA-B260-32FAE69CF569}" type="datetimeFigureOut">
              <a:rPr lang="ko-KR" altLang="en-US" smtClean="0"/>
              <a:pPr/>
              <a:t>2022. 10. 7.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09F81C-6291-4E10-BB9F-6B3D5900461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579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F81C-6291-4E10-BB9F-6B3D5900461D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976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132AC-1C99-485D-A9CD-14DBD1CE662C}" type="datetimeFigureOut">
              <a:rPr lang="ko-KR" altLang="en-US" smtClean="0"/>
              <a:pPr/>
              <a:t>2022. 10. 7.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C3F9-5C7D-4EF5-8F53-66B38DB9C2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841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rgbClr val="00B050">
            <a:alpha val="4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3484260" y="-4524"/>
            <a:ext cx="2237690" cy="4140409"/>
            <a:chOff x="827584" y="-27384"/>
            <a:chExt cx="2237690" cy="4140409"/>
          </a:xfrm>
        </p:grpSpPr>
        <p:grpSp>
          <p:nvGrpSpPr>
            <p:cNvPr id="4" name="그룹 3"/>
            <p:cNvGrpSpPr/>
            <p:nvPr/>
          </p:nvGrpSpPr>
          <p:grpSpPr>
            <a:xfrm>
              <a:off x="827584" y="1196752"/>
              <a:ext cx="2237690" cy="2916273"/>
              <a:chOff x="662438" y="1225550"/>
              <a:chExt cx="2237690" cy="291627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직사각형 7"/>
              <p:cNvSpPr/>
              <p:nvPr/>
            </p:nvSpPr>
            <p:spPr>
              <a:xfrm rot="21390364">
                <a:off x="662438" y="1225551"/>
                <a:ext cx="2237689" cy="2916272"/>
              </a:xfrm>
              <a:prstGeom prst="rect">
                <a:avLst/>
              </a:prstGeom>
              <a:solidFill>
                <a:srgbClr val="0931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662439" y="1225550"/>
                <a:ext cx="2237689" cy="29162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38416" y="-27384"/>
              <a:ext cx="216024" cy="1525455"/>
            </a:xfrm>
            <a:prstGeom prst="rect">
              <a:avLst/>
            </a:prstGeom>
            <a:solidFill>
              <a:srgbClr val="0A34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72000" rtlCol="0" anchor="ctr"/>
            <a:lstStyle/>
            <a:p>
              <a:pPr algn="r"/>
              <a:r>
                <a:rPr lang="en-US" altLang="ko-KR" sz="1000" b="1" dirty="0">
                  <a:latin typeface="Agency FB" panose="020B0503020202020204" pitchFamily="34" charset="0"/>
                </a:rPr>
                <a:t>Creative Engineering Design</a:t>
              </a:r>
              <a:endParaRPr lang="ko-KR" altLang="en-US" sz="1000" b="1" dirty="0">
                <a:latin typeface="Agency FB" panose="020B0503020202020204" pitchFamily="34" charset="0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838416" y="1496035"/>
              <a:ext cx="216024" cy="126376"/>
            </a:xfrm>
            <a:prstGeom prst="rect">
              <a:avLst/>
            </a:prstGeom>
            <a:solidFill>
              <a:srgbClr val="59AA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72000" rtlCol="0" anchor="ctr"/>
            <a:lstStyle/>
            <a:p>
              <a:pPr algn="r"/>
              <a:endParaRPr lang="ko-KR" altLang="en-US" sz="1000" dirty="0">
                <a:latin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5120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-3359"/>
            <a:ext cx="9144000" cy="980728"/>
          </a:xfrm>
          <a:prstGeom prst="rect">
            <a:avLst/>
          </a:prstGeom>
          <a:solidFill>
            <a:srgbClr val="59AA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55576" y="404664"/>
            <a:ext cx="7776864" cy="562074"/>
          </a:xfrm>
        </p:spPr>
        <p:txBody>
          <a:bodyPr>
            <a:noAutofit/>
          </a:bodyPr>
          <a:lstStyle>
            <a:lvl1pPr algn="l">
              <a:defRPr sz="2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ko-KR" altLang="en-US" dirty="0"/>
              <a:t>텍스트 스타일을 편집합니다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755576" y="1196752"/>
            <a:ext cx="7776864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1D0BA1"/>
                </a:solidFill>
              </a:defRPr>
            </a:lvl1pPr>
          </a:lstStyle>
          <a:p>
            <a:pPr lvl="0"/>
            <a:r>
              <a:rPr lang="ko-KR" altLang="en-US" dirty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755576" y="1772816"/>
            <a:ext cx="7776864" cy="3600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 typeface="Wingdings" pitchFamily="2" charset="2"/>
              <a:buChar char="§"/>
              <a:defRPr sz="1800"/>
            </a:lvl1pPr>
          </a:lstStyle>
          <a:p>
            <a:pPr lvl="0"/>
            <a:r>
              <a:rPr lang="ko-KR" altLang="en-US" dirty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032448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9ACA3C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9ACA3C"/>
              </a:solidFill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755576" y="6309320"/>
            <a:ext cx="7776864" cy="0"/>
          </a:xfrm>
          <a:prstGeom prst="line">
            <a:avLst/>
          </a:prstGeom>
          <a:ln>
            <a:solidFill>
              <a:srgbClr val="9ACA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683568" y="635113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ko-KR" altLang="en-US" sz="1000" b="1" dirty="0">
                <a:solidFill>
                  <a:srgbClr val="9ACA3C"/>
                </a:solidFill>
              </a:rPr>
              <a:t>창의공학설계</a:t>
            </a:r>
          </a:p>
        </p:txBody>
      </p:sp>
      <p:sp>
        <p:nvSpPr>
          <p:cNvPr id="26" name="직사각형 25"/>
          <p:cNvSpPr/>
          <p:nvPr userDrawn="1"/>
        </p:nvSpPr>
        <p:spPr>
          <a:xfrm>
            <a:off x="5580112" y="6365938"/>
            <a:ext cx="25557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800" b="1" dirty="0">
                <a:solidFill>
                  <a:srgbClr val="9ACA3C"/>
                </a:solidFill>
              </a:rPr>
              <a:t>Chapter 06 </a:t>
            </a:r>
            <a:r>
              <a:rPr lang="ko-KR" altLang="en-US" sz="1000" dirty="0"/>
              <a:t>창의공학설계를 위한 단계 분석</a:t>
            </a:r>
            <a:endParaRPr lang="ko-KR" altLang="en-US" sz="1200" b="1" dirty="0">
              <a:solidFill>
                <a:srgbClr val="009FB4"/>
              </a:solidFill>
            </a:endParaRPr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26703" y="-1984"/>
            <a:ext cx="216024" cy="1649795"/>
            <a:chOff x="326703" y="-1984"/>
            <a:chExt cx="216024" cy="1649795"/>
          </a:xfrm>
        </p:grpSpPr>
        <p:sp>
          <p:nvSpPr>
            <p:cNvPr id="13" name="직사각형 12"/>
            <p:cNvSpPr/>
            <p:nvPr userDrawn="1"/>
          </p:nvSpPr>
          <p:spPr>
            <a:xfrm>
              <a:off x="326703" y="-1984"/>
              <a:ext cx="216024" cy="1525455"/>
            </a:xfrm>
            <a:prstGeom prst="rect">
              <a:avLst/>
            </a:prstGeom>
            <a:solidFill>
              <a:srgbClr val="0A34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72000" rtlCol="0" anchor="ctr"/>
            <a:lstStyle/>
            <a:p>
              <a:pPr algn="r"/>
              <a:r>
                <a:rPr lang="en-US" altLang="ko-KR" sz="1000" b="1" dirty="0">
                  <a:latin typeface="Agency FB" panose="020B0503020202020204" pitchFamily="34" charset="0"/>
                </a:rPr>
                <a:t>Creative Engineering Design</a:t>
              </a:r>
              <a:endParaRPr lang="ko-KR" altLang="en-US" sz="1000" b="1" dirty="0">
                <a:latin typeface="Agency FB" panose="020B0503020202020204" pitchFamily="34" charset="0"/>
              </a:endParaRPr>
            </a:p>
          </p:txBody>
        </p:sp>
        <p:sp>
          <p:nvSpPr>
            <p:cNvPr id="15" name="직사각형 14"/>
            <p:cNvSpPr/>
            <p:nvPr userDrawn="1"/>
          </p:nvSpPr>
          <p:spPr>
            <a:xfrm>
              <a:off x="326703" y="1521435"/>
              <a:ext cx="216024" cy="126376"/>
            </a:xfrm>
            <a:prstGeom prst="rect">
              <a:avLst/>
            </a:prstGeom>
            <a:solidFill>
              <a:srgbClr val="59AA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72000" rtlCol="0" anchor="ctr"/>
            <a:lstStyle/>
            <a:p>
              <a:pPr algn="r"/>
              <a:endParaRPr lang="ko-KR" altLang="en-US" sz="1000" dirty="0">
                <a:latin typeface="Agency FB" panose="020B0503020202020204" pitchFamily="34" charset="0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791398">
            <a:off x="8054892" y="231409"/>
            <a:ext cx="829784" cy="8422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7165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0" y="-3360"/>
            <a:ext cx="9144000" cy="1056095"/>
          </a:xfrm>
          <a:prstGeom prst="rect">
            <a:avLst/>
          </a:prstGeom>
          <a:solidFill>
            <a:srgbClr val="59AA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390"/>
            <a:ext cx="9144000" cy="90872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55576" y="346646"/>
            <a:ext cx="7776864" cy="562074"/>
          </a:xfrm>
        </p:spPr>
        <p:txBody>
          <a:bodyPr>
            <a:noAutofit/>
          </a:bodyPr>
          <a:lstStyle>
            <a:lvl1pPr algn="l">
              <a:defRPr sz="2400" b="1" i="1">
                <a:solidFill>
                  <a:srgbClr val="9ACA3C"/>
                </a:solidFill>
                <a:latin typeface="+mj-lt"/>
              </a:defRPr>
            </a:lvl1pPr>
          </a:lstStyle>
          <a:p>
            <a:pPr lvl="0"/>
            <a:r>
              <a:rPr lang="ko-KR" altLang="en-US" dirty="0"/>
              <a:t>여기서 잠깐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755576" y="1196752"/>
            <a:ext cx="7776864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1D0BA1"/>
                </a:solidFill>
              </a:defRPr>
            </a:lvl1pPr>
          </a:lstStyle>
          <a:p>
            <a:pPr lvl="0"/>
            <a:r>
              <a:rPr lang="ko-KR" altLang="en-US" dirty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755576" y="1772816"/>
            <a:ext cx="7776864" cy="36004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/>
            </a:lvl1pPr>
          </a:lstStyle>
          <a:p>
            <a:pPr lvl="0"/>
            <a:r>
              <a:rPr lang="ko-KR" altLang="en-US" dirty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032448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9ACA3C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9ACA3C"/>
              </a:solidFill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755576" y="6309320"/>
            <a:ext cx="7776864" cy="0"/>
          </a:xfrm>
          <a:prstGeom prst="line">
            <a:avLst/>
          </a:prstGeom>
          <a:ln>
            <a:solidFill>
              <a:srgbClr val="9ACA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683568" y="635113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ko-KR" altLang="en-US" sz="1000" b="1" dirty="0">
                <a:solidFill>
                  <a:srgbClr val="9ACA3C"/>
                </a:solidFill>
              </a:rPr>
              <a:t>창의공학설계</a:t>
            </a:r>
          </a:p>
        </p:txBody>
      </p:sp>
      <p:sp>
        <p:nvSpPr>
          <p:cNvPr id="26" name="직사각형 25"/>
          <p:cNvSpPr/>
          <p:nvPr userDrawn="1"/>
        </p:nvSpPr>
        <p:spPr>
          <a:xfrm>
            <a:off x="5580112" y="6365938"/>
            <a:ext cx="25557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800" b="1" dirty="0">
                <a:solidFill>
                  <a:srgbClr val="9ACA3C"/>
                </a:solidFill>
              </a:rPr>
              <a:t>Chapter 01 </a:t>
            </a:r>
            <a:r>
              <a:rPr lang="ko-KR" altLang="en-US" sz="1000" dirty="0"/>
              <a:t>공학설계의 배경</a:t>
            </a:r>
            <a:endParaRPr lang="ko-KR" altLang="en-US" sz="1200" b="1" dirty="0">
              <a:solidFill>
                <a:srgbClr val="009FB4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165290"/>
            <a:ext cx="864096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28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132AC-1C99-485D-A9CD-14DBD1CE662C}" type="datetimeFigureOut">
              <a:rPr lang="ko-KR" altLang="en-US" smtClean="0"/>
              <a:pPr/>
              <a:t>2022. 10. 7.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5C3F9-5C7D-4EF5-8F53-66B38DB9C2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372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customXml" Target="../ink/ink10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customXml" Target="../ink/ink8.xml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12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customXml" Target="../ink/ink6.xml"/><Relationship Id="rId1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A8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123728" y="332656"/>
            <a:ext cx="5184576" cy="1584176"/>
            <a:chOff x="2051720" y="137853"/>
            <a:chExt cx="5184576" cy="1584176"/>
          </a:xfrm>
        </p:grpSpPr>
        <p:sp>
          <p:nvSpPr>
            <p:cNvPr id="8" name="TextBox 7"/>
            <p:cNvSpPr txBox="1"/>
            <p:nvPr/>
          </p:nvSpPr>
          <p:spPr>
            <a:xfrm>
              <a:off x="5652120" y="1414252"/>
              <a:ext cx="12241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/>
                <a:t>김대수 지음</a:t>
              </a: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2051720" y="137853"/>
              <a:ext cx="5184576" cy="1302322"/>
              <a:chOff x="1288471" y="230889"/>
              <a:chExt cx="5184576" cy="130232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1288471" y="517548"/>
                <a:ext cx="518457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ctr" defTabSz="914400" rtl="0" eaLnBrk="1" latinLnBrk="1" hangingPunct="1"/>
                <a:r>
                  <a:rPr lang="ko-KR" altLang="en-US" sz="6000" b="1" kern="1200" spc="-500" dirty="0">
                    <a:latin typeface="+mj-lt"/>
                    <a:ea typeface="+mn-ea"/>
                    <a:cs typeface="+mn-cs"/>
                  </a:rPr>
                  <a:t>창의공학설계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288471" y="230889"/>
                <a:ext cx="38164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spc="-100" dirty="0">
                    <a:solidFill>
                      <a:srgbClr val="FF0000"/>
                    </a:solidFill>
                    <a:latin typeface="+mj-lt"/>
                  </a:rPr>
                  <a:t>Creative Engineering Design</a:t>
                </a:r>
                <a:endParaRPr lang="ko-KR" altLang="en-US" b="1" kern="1200" spc="-1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5877272"/>
            <a:ext cx="546032" cy="4751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1988840"/>
            <a:ext cx="4992043" cy="44371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6382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(3) </a:t>
            </a:r>
            <a:r>
              <a:rPr lang="ko-KR" altLang="en-US" dirty="0" err="1"/>
              <a:t>역공학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 err="1"/>
              <a:t>역공학</a:t>
            </a:r>
            <a:r>
              <a:rPr lang="en-US" altLang="ko-KR" dirty="0"/>
              <a:t>(Reverse Engineering, </a:t>
            </a:r>
            <a:r>
              <a:rPr lang="ko-KR" altLang="en-US" dirty="0" err="1"/>
              <a:t>리버스</a:t>
            </a:r>
            <a:r>
              <a:rPr lang="ko-KR" altLang="en-US" dirty="0"/>
              <a:t> 엔지니어링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/>
              <a:t>기존의 완성품을 분해하거나 분석하여 설계 내용을 추적하는 방법</a:t>
            </a:r>
          </a:p>
          <a:p>
            <a:pPr fontAlgn="base"/>
            <a:r>
              <a:rPr lang="ko-KR" altLang="en-US" dirty="0"/>
              <a:t>기존의 상품</a:t>
            </a:r>
            <a:r>
              <a:rPr lang="en-US" altLang="ko-KR" dirty="0"/>
              <a:t>, </a:t>
            </a:r>
            <a:r>
              <a:rPr lang="ko-KR" altLang="en-US" dirty="0" err="1"/>
              <a:t>조립체</a:t>
            </a:r>
            <a:r>
              <a:rPr lang="ko-KR" altLang="en-US" dirty="0"/>
              <a:t> 등을 관련 도면 없이 복사해내는 과정</a:t>
            </a:r>
          </a:p>
          <a:p>
            <a:pPr fontAlgn="base"/>
            <a:r>
              <a:rPr lang="ko-KR" altLang="en-US" dirty="0"/>
              <a:t>가전제품</a:t>
            </a:r>
            <a:r>
              <a:rPr lang="en-US" altLang="ko-KR" dirty="0"/>
              <a:t>, </a:t>
            </a:r>
            <a:r>
              <a:rPr lang="ko-KR" altLang="en-US" dirty="0"/>
              <a:t>기계 설계</a:t>
            </a:r>
            <a:r>
              <a:rPr lang="en-US" altLang="ko-KR" dirty="0"/>
              <a:t>, </a:t>
            </a:r>
            <a:r>
              <a:rPr lang="ko-KR" altLang="en-US" dirty="0"/>
              <a:t>전자 등의 분야에서 쓰이는 공학적 기법</a:t>
            </a:r>
          </a:p>
          <a:p>
            <a:endParaRPr lang="ko-KR" altLang="en-US" dirty="0"/>
          </a:p>
        </p:txBody>
      </p:sp>
      <p:pic>
        <p:nvPicPr>
          <p:cNvPr id="5122" name="Picture 2" descr="C:\Users\Administrator\Desktop\창의공학설계\창의공학설계_그림파일\6장\그림6-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284984"/>
            <a:ext cx="3730625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1596B221-37D3-9E2E-BCDE-BA7E5550C7EB}"/>
                  </a:ext>
                </a:extLst>
              </p14:cNvPr>
              <p14:cNvContentPartPr/>
              <p14:nvPr/>
            </p14:nvContentPartPr>
            <p14:xfrm>
              <a:off x="314434" y="683280"/>
              <a:ext cx="1441440" cy="96552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1596B221-37D3-9E2E-BCDE-BA7E5550C7E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5794" y="674280"/>
                <a:ext cx="1459080" cy="9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71C66CB8-D1AB-D219-2F4E-F50EC7384188}"/>
                  </a:ext>
                </a:extLst>
              </p14:cNvPr>
              <p14:cNvContentPartPr/>
              <p14:nvPr/>
            </p14:nvContentPartPr>
            <p14:xfrm>
              <a:off x="404074" y="1309320"/>
              <a:ext cx="530280" cy="83232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71C66CB8-D1AB-D219-2F4E-F50EC738418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5434" y="1300680"/>
                <a:ext cx="547920" cy="84996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FF0D068-F823-4882-AA24-41BB2AE261D0}"/>
              </a:ext>
            </a:extLst>
          </p:cNvPr>
          <p:cNvSpPr txBox="1"/>
          <p:nvPr/>
        </p:nvSpPr>
        <p:spPr>
          <a:xfrm>
            <a:off x="1907704" y="5373216"/>
            <a:ext cx="3594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답지를 먼저 보고 문제를 푸는 것</a:t>
            </a:r>
            <a:endParaRPr kumimoji="1" lang="en-US" altLang="ko-KR" dirty="0"/>
          </a:p>
          <a:p>
            <a:r>
              <a:rPr kumimoji="1" lang="ko-KR" altLang="en-US" dirty="0"/>
              <a:t>중국이 잘 하는 것</a:t>
            </a:r>
          </a:p>
        </p:txBody>
      </p:sp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일반적인 공학의 개발 단계와 </a:t>
            </a:r>
            <a:r>
              <a:rPr lang="ko-KR" altLang="en-US" dirty="0" err="1"/>
              <a:t>역공학의</a:t>
            </a:r>
            <a:r>
              <a:rPr lang="ko-KR" altLang="en-US" dirty="0"/>
              <a:t> 단계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Administrator\Desktop\창의공학설계\창의공학설계_그림파일\6장\그림6-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40"/>
          <a:stretch/>
        </p:blipFill>
        <p:spPr bwMode="auto">
          <a:xfrm>
            <a:off x="1259632" y="1340768"/>
            <a:ext cx="5863677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3. </a:t>
            </a:r>
            <a:r>
              <a:rPr lang="ko-KR" altLang="en-US" dirty="0"/>
              <a:t>해결책 생성 등의 관계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3.1 </a:t>
            </a:r>
            <a:r>
              <a:rPr lang="ko-KR" altLang="en-US" dirty="0"/>
              <a:t>해결책 생성 및 분석과 선택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>
              <a:buAutoNum type="arabicParenBoth"/>
            </a:pPr>
            <a:r>
              <a:rPr lang="ko-KR" altLang="en-US" dirty="0"/>
              <a:t>해결책 생성</a:t>
            </a:r>
            <a:endParaRPr lang="en-US" altLang="ko-KR" dirty="0"/>
          </a:p>
          <a:p>
            <a:pPr marL="0" indent="0" fontAlgn="base">
              <a:buNone/>
            </a:pPr>
            <a:endParaRPr lang="ko-KR" altLang="en-US" sz="300" dirty="0"/>
          </a:p>
          <a:p>
            <a:pPr fontAlgn="base"/>
            <a:r>
              <a:rPr lang="ko-KR" altLang="en-US" dirty="0"/>
              <a:t>새로운 아이디어</a:t>
            </a:r>
            <a:r>
              <a:rPr lang="en-US" altLang="ko-KR" dirty="0"/>
              <a:t>, </a:t>
            </a:r>
            <a:r>
              <a:rPr lang="ko-KR" altLang="en-US" dirty="0"/>
              <a:t>도구</a:t>
            </a:r>
            <a:r>
              <a:rPr lang="en-US" altLang="ko-KR" dirty="0"/>
              <a:t>, </a:t>
            </a:r>
            <a:r>
              <a:rPr lang="ko-KR" altLang="en-US" dirty="0"/>
              <a:t>방법들을 결합하여 독특한 해결법을 구상</a:t>
            </a:r>
          </a:p>
          <a:p>
            <a:pPr fontAlgn="base"/>
            <a:r>
              <a:rPr lang="ko-KR" altLang="en-US" dirty="0" err="1"/>
              <a:t>브레인스토밍</a:t>
            </a:r>
            <a:r>
              <a:rPr lang="ko-KR" altLang="en-US" dirty="0"/>
              <a:t> 등의 확산적 사고와 토의 활용</a:t>
            </a:r>
            <a:endParaRPr lang="en-US" altLang="ko-KR" dirty="0"/>
          </a:p>
          <a:p>
            <a:pPr marL="0" indent="0" fontAlgn="base">
              <a:buNone/>
            </a:pPr>
            <a:endParaRPr lang="ko-KR" altLang="en-US" sz="800" dirty="0"/>
          </a:p>
          <a:p>
            <a:pPr marL="0" indent="0" fontAlgn="base">
              <a:buNone/>
            </a:pPr>
            <a:r>
              <a:rPr lang="en-US" altLang="ko-KR" dirty="0"/>
              <a:t>(2) </a:t>
            </a:r>
            <a:r>
              <a:rPr lang="ko-KR" altLang="en-US" dirty="0"/>
              <a:t>분석과 선택</a:t>
            </a:r>
            <a:endParaRPr lang="en-US" altLang="ko-KR" dirty="0"/>
          </a:p>
          <a:p>
            <a:pPr marL="0" indent="0" fontAlgn="base">
              <a:buNone/>
            </a:pPr>
            <a:endParaRPr lang="ko-KR" altLang="en-US" sz="300" dirty="0"/>
          </a:p>
          <a:p>
            <a:pPr fontAlgn="base"/>
            <a:r>
              <a:rPr lang="ko-KR" altLang="en-US" dirty="0"/>
              <a:t>얻어진 해결법을 분석하고</a:t>
            </a:r>
            <a:r>
              <a:rPr lang="en-US" altLang="ko-KR" dirty="0"/>
              <a:t>, </a:t>
            </a:r>
            <a:r>
              <a:rPr lang="ko-KR" altLang="en-US" dirty="0"/>
              <a:t>가장 적합한 방법을 선택</a:t>
            </a:r>
          </a:p>
          <a:p>
            <a:pPr fontAlgn="base"/>
            <a:r>
              <a:rPr lang="ko-KR" altLang="en-US" dirty="0"/>
              <a:t>시스템의 성능변수와 기능규격 리스트 재정립</a:t>
            </a:r>
          </a:p>
          <a:p>
            <a:endParaRPr lang="ko-KR" altLang="en-US" dirty="0"/>
          </a:p>
        </p:txBody>
      </p:sp>
      <p:pic>
        <p:nvPicPr>
          <p:cNvPr id="7170" name="Picture 2" descr="C:\Users\Administrator\Desktop\창의공학설계\창의공학설계_그림파일\창의공학설계(최종)-20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080847"/>
            <a:ext cx="3708375" cy="208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분석 단계에서 고려되어야 할 리스트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예를 들어 알루미늄 캔을 찌그러뜨리는 장치를 개발할 경우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/>
              <a:t>기능성</a:t>
            </a:r>
            <a:r>
              <a:rPr lang="en-US" altLang="ko-KR" dirty="0"/>
              <a:t>: 30%</a:t>
            </a:r>
            <a:endParaRPr lang="ko-KR" altLang="en-US" dirty="0"/>
          </a:p>
          <a:p>
            <a:pPr fontAlgn="base"/>
            <a:r>
              <a:rPr lang="ko-KR" altLang="en-US" dirty="0"/>
              <a:t>편의성</a:t>
            </a:r>
            <a:r>
              <a:rPr lang="en-US" altLang="ko-KR" dirty="0"/>
              <a:t>: 25%</a:t>
            </a:r>
            <a:endParaRPr lang="ko-KR" altLang="en-US" dirty="0"/>
          </a:p>
          <a:p>
            <a:pPr fontAlgn="base"/>
            <a:r>
              <a:rPr lang="ko-KR" altLang="en-US" dirty="0"/>
              <a:t>안전성</a:t>
            </a:r>
            <a:r>
              <a:rPr lang="en-US" altLang="ko-KR" dirty="0"/>
              <a:t>: 20%</a:t>
            </a:r>
            <a:endParaRPr lang="ko-KR" altLang="en-US" dirty="0"/>
          </a:p>
          <a:p>
            <a:pPr fontAlgn="base"/>
            <a:r>
              <a:rPr lang="ko-KR" altLang="en-US" dirty="0"/>
              <a:t>내구성</a:t>
            </a:r>
            <a:r>
              <a:rPr lang="en-US" altLang="ko-KR" dirty="0"/>
              <a:t>: 10%</a:t>
            </a:r>
            <a:endParaRPr lang="ko-KR" altLang="en-US" dirty="0"/>
          </a:p>
          <a:p>
            <a:pPr fontAlgn="base"/>
            <a:r>
              <a:rPr lang="ko-KR" altLang="en-US" dirty="0"/>
              <a:t>시장성</a:t>
            </a:r>
            <a:r>
              <a:rPr lang="en-US" altLang="ko-KR" dirty="0"/>
              <a:t>: 15%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7" name="_x211441288" descr="EMB000027fc768c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0298" y="3571876"/>
            <a:ext cx="2928958" cy="2283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분석과 선택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r>
              <a:rPr lang="ko-KR" altLang="en-US" dirty="0"/>
              <a:t>모든 조건과 주어진 상황을 컴퓨터에 입력하여 시뮬레이션</a:t>
            </a:r>
          </a:p>
        </p:txBody>
      </p:sp>
      <p:pic>
        <p:nvPicPr>
          <p:cNvPr id="8194" name="Picture 2" descr="C:\Users\Administrator\Desktop\창의공학설계\창의공학설계_그림파일\6장\그림6-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673279"/>
            <a:ext cx="4483350" cy="2259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Administrator\Desktop\창의공학설계\창의공학설계_그림파일\6장\그림6-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81" y="3933056"/>
            <a:ext cx="4691527" cy="228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3.2 </a:t>
            </a:r>
            <a:r>
              <a:rPr lang="ko-KR" altLang="en-US" dirty="0" err="1"/>
              <a:t>프로토타입</a:t>
            </a:r>
            <a:r>
              <a:rPr lang="ko-KR" altLang="en-US" dirty="0"/>
              <a:t> 만들기 단계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(1) </a:t>
            </a:r>
            <a:r>
              <a:rPr lang="ko-KR" altLang="en-US" dirty="0" err="1"/>
              <a:t>프로토타입</a:t>
            </a:r>
            <a:r>
              <a:rPr lang="en-US" altLang="ko-KR" dirty="0"/>
              <a:t>(prototype, </a:t>
            </a:r>
            <a:r>
              <a:rPr lang="ko-KR" altLang="en-US" dirty="0"/>
              <a:t>원형 샘플</a:t>
            </a:r>
            <a:r>
              <a:rPr lang="en-US" altLang="ko-KR" dirty="0"/>
              <a:t>) </a:t>
            </a:r>
            <a:r>
              <a:rPr lang="ko-KR" altLang="en-US" dirty="0"/>
              <a:t>만들기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772816"/>
            <a:ext cx="7816952" cy="4085076"/>
          </a:xfrm>
        </p:spPr>
        <p:txBody>
          <a:bodyPr>
            <a:normAutofit/>
          </a:bodyPr>
          <a:lstStyle/>
          <a:p>
            <a:pPr fontAlgn="base"/>
            <a:r>
              <a:rPr lang="ko-KR" altLang="en-US" dirty="0"/>
              <a:t>실제 환경에서와 유사한 성능을 확인할 수 있음</a:t>
            </a:r>
          </a:p>
          <a:p>
            <a:pPr fontAlgn="base"/>
            <a:r>
              <a:rPr lang="ko-KR" altLang="en-US" dirty="0"/>
              <a:t>개발초기에 간단한 원형을 만들어 주요 기능의 작동 테스트 </a:t>
            </a:r>
          </a:p>
          <a:p>
            <a:pPr fontAlgn="base"/>
            <a:r>
              <a:rPr lang="ko-KR" altLang="en-US" dirty="0"/>
              <a:t>기능의 추가</a:t>
            </a:r>
            <a:r>
              <a:rPr lang="en-US" altLang="ko-KR" dirty="0"/>
              <a:t>, </a:t>
            </a:r>
            <a:r>
              <a:rPr lang="ko-KR" altLang="en-US" dirty="0"/>
              <a:t>변경 및 삭제 등을 반영하여 개선해나가 작업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ko-KR" altLang="en-US" dirty="0"/>
          </a:p>
          <a:p>
            <a:r>
              <a:rPr lang="en-US" altLang="ko-KR" dirty="0"/>
              <a:t> </a:t>
            </a:r>
            <a:r>
              <a:rPr lang="ko-KR" altLang="en-US" dirty="0"/>
              <a:t>최근에는 </a:t>
            </a:r>
            <a:r>
              <a:rPr lang="en-US" altLang="ko-KR" dirty="0"/>
              <a:t>3D </a:t>
            </a:r>
            <a:r>
              <a:rPr lang="ko-KR" altLang="en-US" dirty="0"/>
              <a:t>프린터를 이용하여 빠르고 간편하게 만들 수 있음</a:t>
            </a:r>
          </a:p>
          <a:p>
            <a:endParaRPr lang="ko-KR" altLang="en-US" dirty="0"/>
          </a:p>
        </p:txBody>
      </p:sp>
      <p:pic>
        <p:nvPicPr>
          <p:cNvPr id="9218" name="Picture 2" descr="C:\Users\Administrator\Desktop\창의공학설계\창의공학설계_그림파일\6장\그림6-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8710"/>
          <a:stretch/>
        </p:blipFill>
        <p:spPr bwMode="auto">
          <a:xfrm>
            <a:off x="1500166" y="2857496"/>
            <a:ext cx="2661387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Administrator\Desktop\창의공학설계\창의공학설계_그림파일\6장\그림6-1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6674"/>
          <a:stretch/>
        </p:blipFill>
        <p:spPr bwMode="auto">
          <a:xfrm>
            <a:off x="4214810" y="2857496"/>
            <a:ext cx="2337390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75856" y="5013177"/>
            <a:ext cx="19768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프로토타입</a:t>
            </a:r>
            <a:r>
              <a:rPr lang="ko-KR" altLang="en-US" sz="1100" dirty="0"/>
              <a:t> 비행기와 자동차</a:t>
            </a:r>
          </a:p>
        </p:txBody>
      </p:sp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 err="1"/>
              <a:t>프로토타입</a:t>
            </a:r>
            <a:r>
              <a:rPr lang="ko-KR" altLang="en-US" dirty="0"/>
              <a:t>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 err="1"/>
              <a:t>프로토타입에서</a:t>
            </a:r>
            <a:r>
              <a:rPr lang="ko-KR" altLang="en-US" dirty="0"/>
              <a:t> 점검할 수 있는 요소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실제 환경에서의 여러 변수들의 성능</a:t>
            </a:r>
          </a:p>
          <a:p>
            <a:pPr fontAlgn="base"/>
            <a:r>
              <a:rPr lang="ko-KR" altLang="en-US" dirty="0"/>
              <a:t>목표 값에 맞게 작동하는지의 여부</a:t>
            </a:r>
          </a:p>
          <a:p>
            <a:pPr fontAlgn="base"/>
            <a:r>
              <a:rPr lang="ko-KR" altLang="en-US" dirty="0"/>
              <a:t>제한조건의 준수 여부</a:t>
            </a:r>
          </a:p>
          <a:p>
            <a:pPr fontAlgn="base"/>
            <a:r>
              <a:rPr lang="ko-KR" altLang="en-US" dirty="0"/>
              <a:t>구성상의 적절성 여부</a:t>
            </a:r>
          </a:p>
          <a:p>
            <a:pPr fontAlgn="base"/>
            <a:r>
              <a:rPr lang="ko-KR" altLang="en-US" dirty="0"/>
              <a:t>조립 기술과 조립 과정 점검</a:t>
            </a:r>
          </a:p>
          <a:p>
            <a:pPr fontAlgn="base"/>
            <a:r>
              <a:rPr lang="ko-KR" altLang="en-US" dirty="0"/>
              <a:t>외관</a:t>
            </a:r>
            <a:r>
              <a:rPr lang="en-US" altLang="ko-KR" dirty="0"/>
              <a:t>, </a:t>
            </a:r>
            <a:r>
              <a:rPr lang="ko-KR" altLang="en-US" dirty="0"/>
              <a:t>투명도</a:t>
            </a:r>
            <a:r>
              <a:rPr lang="en-US" altLang="ko-KR" dirty="0"/>
              <a:t>, </a:t>
            </a:r>
            <a:r>
              <a:rPr lang="ko-KR" altLang="en-US" dirty="0"/>
              <a:t>내구성 등 점검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 err="1"/>
              <a:t>프로토타입</a:t>
            </a:r>
            <a:r>
              <a:rPr lang="ko-KR" altLang="en-US" dirty="0"/>
              <a:t> 만들기 </a:t>
            </a:r>
            <a:r>
              <a:rPr lang="en-US" altLang="ko-KR" dirty="0"/>
              <a:t>4</a:t>
            </a:r>
            <a:r>
              <a:rPr lang="ko-KR" altLang="en-US" dirty="0"/>
              <a:t>단계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marL="0" indent="0" fontAlgn="base">
              <a:buNone/>
            </a:pPr>
            <a:r>
              <a:rPr lang="en-US" altLang="ko-KR" dirty="0"/>
              <a:t>[1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기본적인 사용자 요구사항 분석</a:t>
            </a:r>
          </a:p>
          <a:p>
            <a:pPr marL="0" indent="0" fontAlgn="base">
              <a:buNone/>
            </a:pPr>
            <a:r>
              <a:rPr lang="en-US" altLang="ko-KR" dirty="0"/>
              <a:t>[2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도출된 요구사항을 만족시키는 </a:t>
            </a:r>
            <a:r>
              <a:rPr lang="ko-KR" altLang="en-US" dirty="0" err="1"/>
              <a:t>프로토타입</a:t>
            </a:r>
            <a:r>
              <a:rPr lang="ko-KR" altLang="en-US" dirty="0"/>
              <a:t> 개발</a:t>
            </a:r>
          </a:p>
          <a:p>
            <a:pPr marL="0" indent="0" fontAlgn="base">
              <a:buNone/>
            </a:pPr>
            <a:r>
              <a:rPr lang="en-US" altLang="ko-KR" dirty="0"/>
              <a:t>[3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실제 사용해본 후 요구사항 이행 여부 확인</a:t>
            </a:r>
            <a:r>
              <a:rPr lang="en-US" altLang="ko-KR" dirty="0"/>
              <a:t>, </a:t>
            </a:r>
            <a:r>
              <a:rPr lang="ko-KR" altLang="en-US" dirty="0"/>
              <a:t>보완점 제안</a:t>
            </a:r>
          </a:p>
          <a:p>
            <a:pPr marL="0" indent="0" fontAlgn="base">
              <a:buNone/>
            </a:pPr>
            <a:r>
              <a:rPr lang="en-US" altLang="ko-KR" dirty="0"/>
              <a:t>[4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수정과 보완</a:t>
            </a:r>
            <a:r>
              <a:rPr lang="en-US" altLang="ko-KR" dirty="0"/>
              <a:t>, </a:t>
            </a:r>
            <a:r>
              <a:rPr lang="ko-KR" altLang="en-US" dirty="0"/>
              <a:t>사용자가 만족할 때까지 </a:t>
            </a:r>
            <a:r>
              <a:rPr lang="en-US" altLang="ko-KR" dirty="0"/>
              <a:t>3~4</a:t>
            </a:r>
            <a:r>
              <a:rPr lang="ko-KR" altLang="en-US" dirty="0"/>
              <a:t>단계 반복</a:t>
            </a:r>
          </a:p>
          <a:p>
            <a:endParaRPr lang="ko-KR" altLang="en-US" dirty="0"/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211439368" descr="EMB000027fc769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56" y="3429000"/>
            <a:ext cx="3349864" cy="18573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(2) </a:t>
            </a:r>
            <a:r>
              <a:rPr lang="ko-KR" altLang="en-US" dirty="0"/>
              <a:t>동시공학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동시공학</a:t>
            </a:r>
            <a:r>
              <a:rPr lang="en-US" altLang="ko-KR" dirty="0"/>
              <a:t>(Concurrent engineering)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제품과 관련된 공정을 동시 병렬적으로 설계하는 통합된 방법</a:t>
            </a:r>
          </a:p>
          <a:p>
            <a:pPr fontAlgn="base"/>
            <a:r>
              <a:rPr lang="ko-KR" altLang="en-US" dirty="0"/>
              <a:t>품질</a:t>
            </a:r>
            <a:r>
              <a:rPr lang="en-US" altLang="ko-KR" dirty="0"/>
              <a:t>, </a:t>
            </a:r>
            <a:r>
              <a:rPr lang="ko-KR" altLang="en-US" dirty="0"/>
              <a:t>스케줄 등 모든 요소를 개발자가 처음부터 고려하는 방법</a:t>
            </a:r>
          </a:p>
          <a:p>
            <a:pPr fontAlgn="base"/>
            <a:r>
              <a:rPr lang="ko-KR" altLang="en-US" dirty="0"/>
              <a:t>병렬로 설계하고 분석할 수 있는 능력을 가짐</a:t>
            </a:r>
          </a:p>
          <a:p>
            <a:pPr fontAlgn="base"/>
            <a:r>
              <a:rPr lang="ko-KR" altLang="en-US" dirty="0"/>
              <a:t>동시공학을 통한 설계 시간 단축</a:t>
            </a:r>
          </a:p>
          <a:p>
            <a:endParaRPr lang="ko-KR" altLang="en-US" dirty="0"/>
          </a:p>
        </p:txBody>
      </p:sp>
      <p:pic>
        <p:nvPicPr>
          <p:cNvPr id="10242" name="Picture 2" descr="C:\Users\Administrator\Desktop\창의공학설계\창의공학설계_그림파일\6장\그림6-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3212976"/>
            <a:ext cx="4531965" cy="296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3.3 </a:t>
            </a:r>
            <a:r>
              <a:rPr lang="ko-KR" altLang="en-US" dirty="0"/>
              <a:t>테스트</a:t>
            </a:r>
            <a:r>
              <a:rPr lang="en-US" altLang="ko-KR" dirty="0"/>
              <a:t>, </a:t>
            </a:r>
            <a:r>
              <a:rPr lang="ko-KR" altLang="en-US" dirty="0"/>
              <a:t>성능 개선</a:t>
            </a:r>
            <a:r>
              <a:rPr lang="en-US" altLang="ko-KR" dirty="0"/>
              <a:t>, </a:t>
            </a:r>
            <a:r>
              <a:rPr lang="ko-KR" altLang="en-US" dirty="0"/>
              <a:t>설계의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(1) </a:t>
            </a:r>
            <a:r>
              <a:rPr lang="ko-KR" altLang="en-US" dirty="0"/>
              <a:t>테스트와 성능 개선 단계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만들어진 </a:t>
            </a:r>
            <a:r>
              <a:rPr lang="ko-KR" altLang="en-US" dirty="0" err="1"/>
              <a:t>프로토타입을</a:t>
            </a:r>
            <a:r>
              <a:rPr lang="ko-KR" altLang="en-US" dirty="0"/>
              <a:t> 테스트하여 다양한 항목을 체크</a:t>
            </a:r>
          </a:p>
          <a:p>
            <a:pPr fontAlgn="base"/>
            <a:r>
              <a:rPr lang="ko-KR" altLang="en-US" dirty="0"/>
              <a:t>여러 가지 기능이 제대로 작동하는지 등을 테스트</a:t>
            </a:r>
          </a:p>
          <a:p>
            <a:endParaRPr lang="ko-KR" altLang="en-US" dirty="0"/>
          </a:p>
        </p:txBody>
      </p:sp>
      <p:pic>
        <p:nvPicPr>
          <p:cNvPr id="11266" name="Picture 2" descr="C:\Users\Administrator\Desktop\창의공학설계\창의공학설계_그림파일\6장\그림6-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708921"/>
            <a:ext cx="3348937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732729" y="1640050"/>
            <a:ext cx="1775375" cy="1572926"/>
            <a:chOff x="3900337" y="1553300"/>
            <a:chExt cx="1775375" cy="1572926"/>
          </a:xfrm>
        </p:grpSpPr>
        <p:sp>
          <p:nvSpPr>
            <p:cNvPr id="4" name="직사각형 3"/>
            <p:cNvSpPr/>
            <p:nvPr/>
          </p:nvSpPr>
          <p:spPr>
            <a:xfrm>
              <a:off x="3900337" y="1679676"/>
              <a:ext cx="1775375" cy="1446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800" b="1" spc="-500" dirty="0">
                  <a:solidFill>
                    <a:srgbClr val="92D050"/>
                  </a:solidFill>
                  <a:latin typeface="+mn-ea"/>
                  <a:ea typeface="+mn-ea"/>
                </a:rPr>
                <a:t>06</a:t>
              </a:r>
              <a:endParaRPr lang="ko-KR" altLang="en-US" b="1" spc="-500" dirty="0">
                <a:solidFill>
                  <a:srgbClr val="92D050"/>
                </a:solidFill>
                <a:latin typeface="+mn-ea"/>
                <a:ea typeface="+mn-ea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103948" y="1553300"/>
              <a:ext cx="136815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spc="-110" dirty="0">
                  <a:solidFill>
                    <a:srgbClr val="002060"/>
                  </a:solidFill>
                </a:rPr>
                <a:t>CHAPTER</a:t>
              </a:r>
              <a:endParaRPr lang="ko-KR" altLang="en-US" b="1" spc="-110" dirty="0">
                <a:solidFill>
                  <a:srgbClr val="002060"/>
                </a:solidFill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4247963" y="1922632"/>
              <a:ext cx="1080120" cy="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4247963" y="2937134"/>
              <a:ext cx="1080120" cy="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내용 개체 틀 2"/>
          <p:cNvSpPr txBox="1">
            <a:spLocks/>
          </p:cNvSpPr>
          <p:nvPr/>
        </p:nvSpPr>
        <p:spPr>
          <a:xfrm>
            <a:off x="878904" y="5445224"/>
            <a:ext cx="8229600" cy="1080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b="1" dirty="0"/>
              <a:t>공학설계 활동은 인간의 필요에 의하여 일어난다</a:t>
            </a:r>
            <a:r>
              <a:rPr lang="en-US" altLang="ko-KR" sz="1200" b="1" dirty="0"/>
              <a:t>. </a:t>
            </a:r>
            <a:r>
              <a:rPr lang="ko-KR" altLang="en-US" sz="1200" b="1" dirty="0"/>
              <a:t>우리는 </a:t>
            </a:r>
            <a:r>
              <a:rPr lang="en-US" altLang="ko-KR" sz="1200" b="1" dirty="0"/>
              <a:t>4</a:t>
            </a:r>
            <a:r>
              <a:rPr lang="ko-KR" altLang="en-US" sz="1200" b="1" dirty="0"/>
              <a:t>장에서 공학설계와 공학설계 프로세스의</a:t>
            </a:r>
          </a:p>
          <a:p>
            <a:pPr marL="0" indent="0">
              <a:buNone/>
            </a:pPr>
            <a:r>
              <a:rPr lang="ko-KR" altLang="en-US" sz="1200" b="1" dirty="0"/>
              <a:t>개괄적인 사항들을 살펴본 바 있다</a:t>
            </a:r>
            <a:r>
              <a:rPr lang="en-US" altLang="ko-KR" sz="1200" b="1" dirty="0"/>
              <a:t>. 4</a:t>
            </a:r>
            <a:r>
              <a:rPr lang="ko-KR" altLang="en-US" sz="1200" b="1" dirty="0"/>
              <a:t>장에서는 실제로 공학설계 프로세스에 대한 간략한 설명과 함께</a:t>
            </a:r>
          </a:p>
          <a:p>
            <a:pPr marL="0" indent="0">
              <a:buNone/>
            </a:pPr>
            <a:r>
              <a:rPr lang="ko-KR" altLang="en-US" sz="1200" b="1" dirty="0"/>
              <a:t>몇 가지 실제 예를 통하여 공학설계 프로세스의 이해에 중점을 두었다</a:t>
            </a:r>
            <a:r>
              <a:rPr lang="en-US" altLang="ko-KR" sz="1200" b="1" dirty="0"/>
              <a:t>.</a:t>
            </a:r>
          </a:p>
          <a:p>
            <a:pPr marL="0" indent="0">
              <a:buNone/>
            </a:pPr>
            <a:r>
              <a:rPr lang="ko-KR" altLang="en-US" sz="1200" b="1" dirty="0"/>
              <a:t>제</a:t>
            </a:r>
            <a:r>
              <a:rPr lang="en-US" altLang="ko-KR" sz="1200" b="1" dirty="0"/>
              <a:t>6</a:t>
            </a:r>
            <a:r>
              <a:rPr lang="ko-KR" altLang="en-US" sz="1200" b="1" dirty="0"/>
              <a:t>장에서는 창의적 공학설계를 위한 단계 분석과 관련된 주제를 다룬다</a:t>
            </a:r>
            <a:r>
              <a:rPr lang="en-US" altLang="ko-KR" sz="1200" b="1" dirty="0"/>
              <a:t>. </a:t>
            </a:r>
            <a:r>
              <a:rPr lang="ko-KR" altLang="en-US" sz="1200" b="1" dirty="0"/>
              <a:t>이를 위해 공학설계 </a:t>
            </a:r>
            <a:r>
              <a:rPr lang="ko-KR" altLang="en-US" sz="1200" b="1" dirty="0" err="1"/>
              <a:t>프로세</a:t>
            </a:r>
            <a:endParaRPr lang="ko-KR" altLang="en-US" sz="1200" b="1" dirty="0"/>
          </a:p>
          <a:p>
            <a:pPr marL="0" indent="0">
              <a:buNone/>
            </a:pPr>
            <a:r>
              <a:rPr lang="ko-KR" altLang="en-US" sz="1200" b="1" dirty="0" err="1"/>
              <a:t>스와</a:t>
            </a:r>
            <a:r>
              <a:rPr lang="ko-KR" altLang="en-US" sz="1200" b="1" dirty="0"/>
              <a:t> 문제 정의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정보 수집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그리고 해결책 생성 등의 단계들을 살펴본다</a:t>
            </a:r>
            <a:r>
              <a:rPr lang="en-US" altLang="ko-KR" sz="1200" b="1" dirty="0"/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018492" y="4318720"/>
            <a:ext cx="4572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500" b="1" dirty="0">
                <a:solidFill>
                  <a:srgbClr val="002060"/>
                </a:solidFill>
              </a:rPr>
              <a:t>6.1 </a:t>
            </a:r>
            <a:r>
              <a:rPr lang="ko-KR" altLang="en-US" sz="1500" b="1" dirty="0">
                <a:solidFill>
                  <a:srgbClr val="002060"/>
                </a:solidFill>
              </a:rPr>
              <a:t>공학설계 프로세스와 문제 정의</a:t>
            </a:r>
          </a:p>
          <a:p>
            <a:r>
              <a:rPr lang="en-US" altLang="ko-KR" sz="1500" b="1" dirty="0">
                <a:solidFill>
                  <a:srgbClr val="002060"/>
                </a:solidFill>
              </a:rPr>
              <a:t>6.2 </a:t>
            </a:r>
            <a:r>
              <a:rPr lang="ko-KR" altLang="en-US" sz="1500" b="1" dirty="0">
                <a:solidFill>
                  <a:srgbClr val="002060"/>
                </a:solidFill>
              </a:rPr>
              <a:t>정보 수집</a:t>
            </a:r>
          </a:p>
          <a:p>
            <a:r>
              <a:rPr lang="en-US" altLang="ko-KR" sz="1500" b="1" dirty="0">
                <a:solidFill>
                  <a:srgbClr val="002060"/>
                </a:solidFill>
              </a:rPr>
              <a:t>6.3 </a:t>
            </a:r>
            <a:r>
              <a:rPr lang="ko-KR" altLang="en-US" sz="1500" b="1" dirty="0">
                <a:solidFill>
                  <a:srgbClr val="002060"/>
                </a:solidFill>
              </a:rPr>
              <a:t>해결책 생성 등의 단계들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59739" y="3140968"/>
            <a:ext cx="24482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spc="-300" dirty="0">
                <a:solidFill>
                  <a:srgbClr val="002060"/>
                </a:solidFill>
                <a:latin typeface="+mj-lt"/>
              </a:rPr>
              <a:t>창의공학설계를 위한</a:t>
            </a:r>
            <a:endParaRPr lang="en-US" altLang="ko-KR" sz="2200" b="1" spc="-300" dirty="0">
              <a:solidFill>
                <a:srgbClr val="002060"/>
              </a:solidFill>
              <a:latin typeface="+mj-lt"/>
            </a:endParaRPr>
          </a:p>
          <a:p>
            <a:pPr algn="ctr"/>
            <a:r>
              <a:rPr lang="ko-KR" altLang="en-US" sz="2200" b="1" spc="-150" dirty="0">
                <a:solidFill>
                  <a:srgbClr val="002060"/>
                </a:solidFill>
                <a:latin typeface="+mj-lt"/>
              </a:rPr>
              <a:t>단계 분석</a:t>
            </a:r>
            <a:endParaRPr lang="en-US" altLang="ko-KR" sz="2200" b="1" spc="-150" dirty="0">
              <a:solidFill>
                <a:srgbClr val="002060"/>
              </a:solidFill>
              <a:latin typeface="+mj-lt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971600" y="5373216"/>
            <a:ext cx="727280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452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(2) </a:t>
            </a:r>
            <a:r>
              <a:rPr lang="ko-KR" altLang="en-US" dirty="0"/>
              <a:t>설계의 구현과 보고서 작성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fontAlgn="base"/>
            <a:r>
              <a:rPr lang="ko-KR" altLang="en-US" dirty="0"/>
              <a:t>설계를 구현하여 완성</a:t>
            </a:r>
          </a:p>
          <a:p>
            <a:pPr fontAlgn="base"/>
            <a:r>
              <a:rPr lang="ko-KR" altLang="en-US" dirty="0"/>
              <a:t>이를 바탕으로 공학설계에 대한 보고서를 작성</a:t>
            </a:r>
          </a:p>
          <a:p>
            <a:pPr fontAlgn="base"/>
            <a:r>
              <a:rPr lang="ko-KR" altLang="en-US" dirty="0"/>
              <a:t>보고서는 최종 결과를 일정한 형식에 따라 항목별로 기술</a:t>
            </a:r>
          </a:p>
          <a:p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906" y="2725705"/>
            <a:ext cx="2295449" cy="1348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178" y="2708920"/>
            <a:ext cx="3046094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창의공학설계\창의공학설계_그림파일\4장\그림4-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065" y="1938134"/>
            <a:ext cx="3816424" cy="388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1. </a:t>
            </a:r>
            <a:r>
              <a:rPr lang="ko-KR" altLang="en-US" dirty="0"/>
              <a:t>공학설계 프로세스와 문제 정의 단계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1.1 </a:t>
            </a:r>
            <a:r>
              <a:rPr lang="ko-KR" altLang="en-US" dirty="0"/>
              <a:t>문제 정의 단계와 중요성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772816"/>
            <a:ext cx="7776864" cy="504056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altLang="ko-KR" dirty="0"/>
              <a:t>(1) </a:t>
            </a:r>
            <a:r>
              <a:rPr lang="ko-KR" altLang="en-US" dirty="0"/>
              <a:t>공학설계 </a:t>
            </a:r>
            <a:r>
              <a:rPr lang="en-US" altLang="ko-KR" dirty="0"/>
              <a:t>7</a:t>
            </a:r>
            <a:r>
              <a:rPr lang="ko-KR" altLang="en-US" dirty="0"/>
              <a:t>단계 프로세스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내용 개체 틀 3"/>
          <p:cNvSpPr txBox="1">
            <a:spLocks/>
          </p:cNvSpPr>
          <p:nvPr/>
        </p:nvSpPr>
        <p:spPr>
          <a:xfrm>
            <a:off x="395536" y="2492896"/>
            <a:ext cx="5184576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Wingdings" pitchFamily="2" charset="2"/>
              <a:buNone/>
            </a:pPr>
            <a:r>
              <a:rPr lang="en-US" altLang="ko-KR" dirty="0"/>
              <a:t>[1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문제 정의</a:t>
            </a:r>
            <a:r>
              <a:rPr lang="en-US" altLang="ko-KR" sz="1600" dirty="0"/>
              <a:t>(Define the problem)</a:t>
            </a:r>
          </a:p>
          <a:p>
            <a:pPr marL="0" indent="0" fontAlgn="base">
              <a:buFont typeface="Wingdings" pitchFamily="2" charset="2"/>
              <a:buNone/>
            </a:pPr>
            <a:r>
              <a:rPr lang="en-US" altLang="ko-KR" dirty="0"/>
              <a:t>[2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정보 수집</a:t>
            </a:r>
            <a:r>
              <a:rPr lang="en-US" altLang="ko-KR" sz="1600" dirty="0"/>
              <a:t>(Collect information)</a:t>
            </a:r>
          </a:p>
          <a:p>
            <a:pPr marL="0" indent="0" fontAlgn="base">
              <a:buFont typeface="Wingdings" pitchFamily="2" charset="2"/>
              <a:buNone/>
            </a:pPr>
            <a:r>
              <a:rPr lang="en-US" altLang="ko-KR" dirty="0"/>
              <a:t>[3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해결책 생성</a:t>
            </a:r>
            <a:r>
              <a:rPr lang="en-US" altLang="ko-KR" sz="1600" dirty="0"/>
              <a:t>(Generate multiple solutions)</a:t>
            </a:r>
          </a:p>
          <a:p>
            <a:pPr marL="0" indent="0" fontAlgn="base">
              <a:buFont typeface="Wingdings" pitchFamily="2" charset="2"/>
              <a:buNone/>
            </a:pPr>
            <a:r>
              <a:rPr lang="en-US" altLang="ko-KR" dirty="0"/>
              <a:t>[4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분석과 선택</a:t>
            </a:r>
            <a:r>
              <a:rPr lang="en-US" altLang="ko-KR" sz="1600" dirty="0"/>
              <a:t>(Analyze and select a solution)</a:t>
            </a:r>
            <a:endParaRPr lang="en-US" altLang="ko-KR" dirty="0"/>
          </a:p>
          <a:p>
            <a:pPr marL="0" indent="0" fontAlgn="base">
              <a:buFont typeface="Wingdings" pitchFamily="2" charset="2"/>
              <a:buNone/>
            </a:pPr>
            <a:r>
              <a:rPr lang="en-US" altLang="ko-KR" dirty="0"/>
              <a:t>[5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 err="1"/>
              <a:t>프로토타입</a:t>
            </a:r>
            <a:r>
              <a:rPr lang="ko-KR" altLang="en-US" dirty="0"/>
              <a:t> 만들기</a:t>
            </a:r>
            <a:r>
              <a:rPr lang="en-US" altLang="ko-KR" sz="1600" dirty="0"/>
              <a:t>(Build a prototype)</a:t>
            </a:r>
          </a:p>
          <a:p>
            <a:pPr marL="0" indent="0" fontAlgn="base">
              <a:buFont typeface="Wingdings" pitchFamily="2" charset="2"/>
              <a:buNone/>
            </a:pPr>
            <a:r>
              <a:rPr lang="en-US" altLang="ko-KR" dirty="0"/>
              <a:t>[6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테스트와 성능 개선</a:t>
            </a:r>
            <a:r>
              <a:rPr lang="en-US" altLang="ko-KR" sz="1600" dirty="0"/>
              <a:t>(Test and improvement)</a:t>
            </a:r>
            <a:endParaRPr lang="en-US" altLang="ko-KR" dirty="0"/>
          </a:p>
          <a:p>
            <a:pPr marL="0" indent="0" fontAlgn="base">
              <a:buFont typeface="Wingdings" pitchFamily="2" charset="2"/>
              <a:buNone/>
            </a:pPr>
            <a:r>
              <a:rPr lang="en-US" altLang="ko-KR" dirty="0"/>
              <a:t>[7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설계의 구현</a:t>
            </a:r>
            <a:r>
              <a:rPr lang="en-US" altLang="ko-KR" sz="1600" dirty="0"/>
              <a:t>(Implement the design)</a:t>
            </a:r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81CEA0-2808-97AE-7FFC-C4151692BBFD}"/>
              </a:ext>
            </a:extLst>
          </p:cNvPr>
          <p:cNvSpPr txBox="1"/>
          <p:nvPr/>
        </p:nvSpPr>
        <p:spPr>
          <a:xfrm>
            <a:off x="1835696" y="5733256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알아두기</a:t>
            </a:r>
            <a:r>
              <a:rPr kumimoji="1" lang="en-US" altLang="ko-KR" dirty="0"/>
              <a:t>!</a:t>
            </a:r>
            <a:r>
              <a:rPr kumimoji="1" lang="ko-KR" altLang="en-US" dirty="0"/>
              <a:t>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D80C4E74-C56B-DC54-6FBB-E52659E96010}"/>
                  </a:ext>
                </a:extLst>
              </p14:cNvPr>
              <p14:cNvContentPartPr/>
              <p14:nvPr/>
            </p14:nvContentPartPr>
            <p14:xfrm>
              <a:off x="1458154" y="5404320"/>
              <a:ext cx="1900440" cy="86760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D80C4E74-C56B-DC54-6FBB-E52659E9601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49514" y="5395680"/>
                <a:ext cx="1918080" cy="88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1248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(2) </a:t>
            </a:r>
            <a:r>
              <a:rPr lang="ko-KR" altLang="en-US" dirty="0"/>
              <a:t>문제 정의 단계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fontAlgn="base"/>
            <a:r>
              <a:rPr lang="ko-KR" altLang="en-US" dirty="0"/>
              <a:t>공학설계 프로세스의 첫 단계로 중요성이 큼</a:t>
            </a:r>
          </a:p>
          <a:p>
            <a:pPr fontAlgn="base"/>
            <a:r>
              <a:rPr lang="ko-KR" altLang="en-US" dirty="0"/>
              <a:t>올바른 문제 정의를 위해 사전 연구 필요</a:t>
            </a:r>
          </a:p>
          <a:p>
            <a:pPr fontAlgn="base"/>
            <a:r>
              <a:rPr lang="ko-KR" altLang="en-US" dirty="0"/>
              <a:t>문제를 구체적이고 자세하게 명시</a:t>
            </a:r>
          </a:p>
          <a:p>
            <a:pPr marL="0" indent="0" fontAlgn="base">
              <a:buNone/>
            </a:pPr>
            <a:r>
              <a:rPr lang="ko-KR" altLang="en-US" dirty="0"/>
              <a:t>        </a:t>
            </a:r>
            <a:r>
              <a:rPr lang="en-US" altLang="ko-KR" dirty="0"/>
              <a:t> “</a:t>
            </a:r>
            <a:r>
              <a:rPr lang="ko-KR" altLang="en-US" dirty="0"/>
              <a:t>올해의 가장 인기 있는 게임을 할 수 있는 로봇을 만들어라”</a:t>
            </a:r>
          </a:p>
          <a:p>
            <a:pPr fontAlgn="base"/>
            <a:r>
              <a:rPr lang="ko-KR" altLang="en-US" dirty="0"/>
              <a:t>엔지니어는 수요자와 의뢰자의 필요성과 요구사항을 파악 및 이해</a:t>
            </a:r>
          </a:p>
          <a:p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139152" y="2276872"/>
            <a:ext cx="389850" cy="338554"/>
            <a:chOff x="1698899" y="5413364"/>
            <a:chExt cx="389850" cy="338554"/>
          </a:xfrm>
        </p:grpSpPr>
        <p:sp>
          <p:nvSpPr>
            <p:cNvPr id="5" name="타원 4"/>
            <p:cNvSpPr/>
            <p:nvPr/>
          </p:nvSpPr>
          <p:spPr>
            <a:xfrm>
              <a:off x="1763688" y="5445224"/>
              <a:ext cx="288032" cy="28803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698899" y="5413364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>
                  <a:solidFill>
                    <a:schemeClr val="bg1"/>
                  </a:solidFill>
                </a:rPr>
                <a:t>예</a:t>
              </a:r>
            </a:p>
          </p:txBody>
        </p:sp>
      </p:grpSp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457" name="_x211440008" descr="EMB000027fc768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8" y="3286124"/>
            <a:ext cx="3143272" cy="22164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22114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1.2 </a:t>
            </a:r>
            <a:r>
              <a:rPr lang="ko-KR" altLang="en-US" dirty="0"/>
              <a:t>문제 정의 프로세스와 구체적인 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(1) </a:t>
            </a:r>
            <a:r>
              <a:rPr lang="ko-KR" altLang="en-US" dirty="0"/>
              <a:t>문제 정의 프로세스의 단계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altLang="ko-KR" dirty="0"/>
              <a:t>5</a:t>
            </a:r>
            <a:r>
              <a:rPr lang="ko-KR" altLang="en-US" dirty="0"/>
              <a:t>단계 문제 정의 프로세스</a:t>
            </a:r>
            <a:endParaRPr lang="en-US" altLang="ko-KR" dirty="0"/>
          </a:p>
          <a:p>
            <a:pPr marL="0" indent="0" fontAlgn="base">
              <a:buNone/>
            </a:pPr>
            <a:endParaRPr lang="ko-KR" altLang="en-US" sz="800" dirty="0"/>
          </a:p>
          <a:p>
            <a:pPr marL="0" indent="0" fontAlgn="base">
              <a:buNone/>
            </a:pPr>
            <a:r>
              <a:rPr lang="en-US" altLang="ko-KR" dirty="0"/>
              <a:t>[1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명확한 목표 설정</a:t>
            </a:r>
          </a:p>
          <a:p>
            <a:pPr marL="0" indent="0" fontAlgn="base">
              <a:buNone/>
            </a:pPr>
            <a:r>
              <a:rPr lang="en-US" altLang="ko-KR" dirty="0"/>
              <a:t>[2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문제의 배경 파악</a:t>
            </a:r>
          </a:p>
          <a:p>
            <a:pPr marL="0" indent="0" fontAlgn="base">
              <a:buNone/>
            </a:pPr>
            <a:r>
              <a:rPr lang="en-US" altLang="ko-KR" dirty="0"/>
              <a:t>[3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제한 조건 파악</a:t>
            </a:r>
          </a:p>
          <a:p>
            <a:pPr marL="0" indent="0" fontAlgn="base">
              <a:buNone/>
            </a:pPr>
            <a:r>
              <a:rPr lang="en-US" altLang="ko-KR" dirty="0"/>
              <a:t>[4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주요 기능 설정</a:t>
            </a:r>
          </a:p>
          <a:p>
            <a:pPr marL="0" indent="0" fontAlgn="base">
              <a:buNone/>
            </a:pPr>
            <a:r>
              <a:rPr lang="en-US" altLang="ko-KR" dirty="0"/>
              <a:t>[5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요구사항 설정</a:t>
            </a:r>
          </a:p>
          <a:p>
            <a:endParaRPr lang="ko-KR" altLang="en-US" dirty="0"/>
          </a:p>
        </p:txBody>
      </p:sp>
      <p:pic>
        <p:nvPicPr>
          <p:cNvPr id="2050" name="Picture 2" descr="C:\Users\Administrator\Desktop\창의공학설계\창의공학설계_그림파일\6장\그림6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897" y="2204864"/>
            <a:ext cx="4827547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1.3 </a:t>
            </a:r>
            <a:r>
              <a:rPr lang="ko-KR" altLang="en-US" dirty="0"/>
              <a:t>요구사항</a:t>
            </a:r>
            <a:r>
              <a:rPr lang="en-US" altLang="ko-KR" dirty="0"/>
              <a:t>, </a:t>
            </a:r>
            <a:r>
              <a:rPr lang="ko-KR" altLang="en-US" dirty="0"/>
              <a:t>규격</a:t>
            </a:r>
            <a:r>
              <a:rPr lang="en-US" altLang="ko-KR" dirty="0"/>
              <a:t>, </a:t>
            </a:r>
            <a:r>
              <a:rPr lang="ko-KR" altLang="en-US" dirty="0"/>
              <a:t>예비적 판단 기준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(1) </a:t>
            </a:r>
            <a:r>
              <a:rPr lang="ko-KR" altLang="en-US" dirty="0"/>
              <a:t>공학설계에 있어서의 기능적</a:t>
            </a:r>
            <a:r>
              <a:rPr lang="en-US" altLang="ko-KR" dirty="0"/>
              <a:t>, </a:t>
            </a:r>
            <a:r>
              <a:rPr lang="ko-KR" altLang="en-US" dirty="0"/>
              <a:t>비기능적 요구사항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772816"/>
            <a:ext cx="7776864" cy="4248472"/>
          </a:xfrm>
        </p:spPr>
        <p:txBody>
          <a:bodyPr>
            <a:normAutofit/>
          </a:bodyPr>
          <a:lstStyle/>
          <a:p>
            <a:pPr fontAlgn="base">
              <a:buFont typeface="+mj-ea"/>
              <a:buAutoNum type="circleNumDbPlain"/>
            </a:pPr>
            <a:r>
              <a:rPr lang="ko-KR" altLang="en-US" dirty="0"/>
              <a:t>기능적 요구사항</a:t>
            </a:r>
            <a:endParaRPr lang="en-US" altLang="ko-KR" dirty="0"/>
          </a:p>
          <a:p>
            <a:pPr marL="0" indent="0" fontAlgn="base">
              <a:buNone/>
            </a:pPr>
            <a:endParaRPr lang="ko-KR" altLang="en-US" sz="800" dirty="0"/>
          </a:p>
          <a:p>
            <a:pPr marL="0" indent="0" fontAlgn="base">
              <a:buNone/>
            </a:pPr>
            <a:r>
              <a:rPr lang="en-US" altLang="ko-KR" dirty="0"/>
              <a:t>  - </a:t>
            </a:r>
            <a:r>
              <a:rPr lang="ko-KR" altLang="en-US" dirty="0"/>
              <a:t>주어진 속도로 움직인다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indent="0" fontAlgn="base">
              <a:buNone/>
            </a:pPr>
            <a:r>
              <a:rPr lang="en-US" altLang="ko-KR" dirty="0"/>
              <a:t>  - </a:t>
            </a:r>
            <a:r>
              <a:rPr lang="ko-KR" altLang="en-US" dirty="0"/>
              <a:t>주어진 크기에 부합한다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indent="0" fontAlgn="base">
              <a:buNone/>
            </a:pPr>
            <a:r>
              <a:rPr lang="en-US" altLang="ko-KR" dirty="0"/>
              <a:t>  - </a:t>
            </a:r>
            <a:r>
              <a:rPr lang="ko-KR" altLang="en-US" dirty="0"/>
              <a:t>주어진 자리에 도달할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indent="0" fontAlgn="base">
              <a:buNone/>
            </a:pPr>
            <a:r>
              <a:rPr lang="en-US" altLang="ko-KR" dirty="0"/>
              <a:t>  - </a:t>
            </a:r>
            <a:r>
              <a:rPr lang="ko-KR" altLang="en-US" dirty="0"/>
              <a:t>하중에도 견딜 수 있다</a:t>
            </a:r>
            <a:r>
              <a:rPr lang="en-US" altLang="ko-KR" dirty="0"/>
              <a:t>. </a:t>
            </a:r>
            <a:r>
              <a:rPr lang="ko-KR" altLang="en-US" dirty="0"/>
              <a:t>등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>
              <a:buFont typeface="+mj-ea"/>
              <a:buAutoNum type="circleNumDbPlain" startAt="2"/>
            </a:pPr>
            <a:r>
              <a:rPr lang="ko-KR" altLang="en-US" dirty="0"/>
              <a:t>비기능적 요구사항</a:t>
            </a:r>
            <a:endParaRPr lang="en-US" altLang="ko-KR" dirty="0"/>
          </a:p>
          <a:p>
            <a:pPr marL="0" indent="0" fontAlgn="base">
              <a:buNone/>
            </a:pPr>
            <a:endParaRPr lang="ko-KR" altLang="en-US" sz="800" dirty="0"/>
          </a:p>
          <a:p>
            <a:pPr marL="0" indent="0" fontAlgn="base">
              <a:buNone/>
            </a:pPr>
            <a:r>
              <a:rPr lang="en-US" altLang="ko-KR" dirty="0"/>
              <a:t>  - </a:t>
            </a:r>
            <a:r>
              <a:rPr lang="ko-KR" altLang="en-US" dirty="0"/>
              <a:t>크기                </a:t>
            </a:r>
            <a:r>
              <a:rPr lang="en-US" altLang="ko-KR" dirty="0"/>
              <a:t>- </a:t>
            </a:r>
            <a:r>
              <a:rPr lang="ko-KR" altLang="en-US" dirty="0"/>
              <a:t>색깔</a:t>
            </a:r>
          </a:p>
          <a:p>
            <a:pPr marL="0" indent="0" fontAlgn="base">
              <a:buNone/>
            </a:pPr>
            <a:r>
              <a:rPr lang="en-US" altLang="ko-KR" dirty="0"/>
              <a:t>  - </a:t>
            </a:r>
            <a:r>
              <a:rPr lang="ko-KR" altLang="en-US" dirty="0"/>
              <a:t>무게                </a:t>
            </a:r>
            <a:r>
              <a:rPr lang="en-US" altLang="ko-KR" dirty="0"/>
              <a:t>- </a:t>
            </a:r>
            <a:r>
              <a:rPr lang="ko-KR" altLang="en-US" dirty="0"/>
              <a:t>전력 소비</a:t>
            </a:r>
          </a:p>
          <a:p>
            <a:pPr marL="0" indent="0" fontAlgn="base">
              <a:buNone/>
            </a:pPr>
            <a:r>
              <a:rPr lang="en-US" altLang="ko-KR" dirty="0"/>
              <a:t>  - </a:t>
            </a:r>
            <a:r>
              <a:rPr lang="ko-KR" altLang="en-US" dirty="0"/>
              <a:t>신뢰성             </a:t>
            </a:r>
            <a:r>
              <a:rPr lang="en-US" altLang="ko-KR" dirty="0"/>
              <a:t>- </a:t>
            </a:r>
            <a:r>
              <a:rPr lang="ko-KR" altLang="en-US" dirty="0"/>
              <a:t>내구성 등</a:t>
            </a:r>
          </a:p>
          <a:p>
            <a:pPr fontAlgn="base"/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899592" y="2223526"/>
            <a:ext cx="3816424" cy="1440160"/>
          </a:xfrm>
          <a:prstGeom prst="roundRect">
            <a:avLst>
              <a:gd name="adj" fmla="val 11366"/>
            </a:avLst>
          </a:prstGeom>
          <a:noFill/>
          <a:ln>
            <a:solidFill>
              <a:srgbClr val="9ACB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899592" y="4321089"/>
            <a:ext cx="3816424" cy="1440160"/>
          </a:xfrm>
          <a:prstGeom prst="roundRect">
            <a:avLst>
              <a:gd name="adj" fmla="val 11366"/>
            </a:avLst>
          </a:prstGeom>
          <a:noFill/>
          <a:ln>
            <a:solidFill>
              <a:srgbClr val="9ACB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409" name="_x211439928" descr="EMB000027fc768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29190" y="3429000"/>
            <a:ext cx="2855913" cy="1063625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E377F8-5678-E32A-4EBF-8EC712EFF4E4}"/>
              </a:ext>
            </a:extLst>
          </p:cNvPr>
          <p:cNvSpPr txBox="1"/>
          <p:nvPr/>
        </p:nvSpPr>
        <p:spPr>
          <a:xfrm>
            <a:off x="913723" y="5836622"/>
            <a:ext cx="7330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예를 드시고 기능적인 요구</a:t>
            </a:r>
            <a:r>
              <a:rPr kumimoji="1" lang="en-US" altLang="ko-KR" dirty="0"/>
              <a:t>,</a:t>
            </a:r>
            <a:r>
              <a:rPr kumimoji="1" lang="ko-KR" altLang="en-US" dirty="0"/>
              <a:t> 비기능적인 요구를 각각 </a:t>
            </a:r>
            <a:r>
              <a:rPr kumimoji="1" lang="en-US" altLang="ko-KR" dirty="0"/>
              <a:t>3</a:t>
            </a:r>
            <a:r>
              <a:rPr kumimoji="1" lang="ko-KR" altLang="en-US" dirty="0" err="1"/>
              <a:t>가지씩</a:t>
            </a:r>
            <a:r>
              <a:rPr kumimoji="1" lang="ko-KR" altLang="en-US" dirty="0"/>
              <a:t> 쓰시오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54696F6C-F7DB-4D1B-5D10-811A7F2156FD}"/>
                  </a:ext>
                </a:extLst>
              </p14:cNvPr>
              <p14:cNvContentPartPr/>
              <p14:nvPr/>
            </p14:nvContentPartPr>
            <p14:xfrm>
              <a:off x="786394" y="5526000"/>
              <a:ext cx="7563600" cy="107460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54696F6C-F7DB-4D1B-5D10-811A7F2156F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7754" y="5517360"/>
                <a:ext cx="7581240" cy="109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4048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(2) </a:t>
            </a:r>
            <a:r>
              <a:rPr lang="ko-KR" altLang="en-US" dirty="0"/>
              <a:t>절대적 규격과 타협 가능한 규격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827584" y="1268413"/>
            <a:ext cx="7776864" cy="3600400"/>
          </a:xfrm>
        </p:spPr>
        <p:txBody>
          <a:bodyPr/>
          <a:lstStyle/>
          <a:p>
            <a:pPr fontAlgn="base"/>
            <a:r>
              <a:rPr lang="ko-KR" altLang="en-US" dirty="0"/>
              <a:t>절대적 규격</a:t>
            </a:r>
            <a:r>
              <a:rPr lang="en-US" altLang="ko-KR" dirty="0"/>
              <a:t>: </a:t>
            </a:r>
            <a:r>
              <a:rPr lang="ko-KR" altLang="en-US" dirty="0"/>
              <a:t>반드시 지켜야 할 규격</a:t>
            </a:r>
            <a:endParaRPr lang="en-US" altLang="ko-KR" dirty="0"/>
          </a:p>
          <a:p>
            <a:pPr marL="0" indent="0" fontAlgn="base">
              <a:buNone/>
            </a:pPr>
            <a:endParaRPr lang="ko-KR" altLang="en-US" sz="800" dirty="0"/>
          </a:p>
          <a:p>
            <a:pPr fontAlgn="base"/>
            <a:r>
              <a:rPr lang="ko-KR" altLang="en-US" dirty="0"/>
              <a:t>절충 가능한 규격</a:t>
            </a:r>
            <a:r>
              <a:rPr lang="en-US" altLang="ko-KR" dirty="0"/>
              <a:t>: </a:t>
            </a:r>
            <a:r>
              <a:rPr lang="ko-KR" altLang="en-US" dirty="0"/>
              <a:t>어느 정도 범위 내에서는 받아들여 질 수 있는 규격</a:t>
            </a:r>
          </a:p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01593" y="2302225"/>
            <a:ext cx="3389069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작동</a:t>
            </a:r>
            <a:r>
              <a:rPr lang="en-US" altLang="ko-KR" dirty="0"/>
              <a:t>(</a:t>
            </a:r>
            <a:r>
              <a:rPr lang="ko-KR" altLang="en-US" dirty="0"/>
              <a:t>속도</a:t>
            </a:r>
            <a:r>
              <a:rPr lang="en-US" altLang="ko-KR" dirty="0"/>
              <a:t>, </a:t>
            </a:r>
            <a:r>
              <a:rPr lang="ko-KR" altLang="en-US" dirty="0"/>
              <a:t>문제 해결</a:t>
            </a:r>
            <a:r>
              <a:rPr lang="en-US" altLang="ko-KR" dirty="0"/>
              <a:t>)</a:t>
            </a:r>
            <a:endParaRPr lang="ko-KR" altLang="en-US" dirty="0"/>
          </a:p>
          <a:p>
            <a:pPr fontAlgn="base"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기능</a:t>
            </a:r>
            <a:r>
              <a:rPr lang="en-US" altLang="ko-KR" dirty="0"/>
              <a:t>(</a:t>
            </a:r>
            <a:r>
              <a:rPr lang="ko-KR" altLang="en-US" dirty="0"/>
              <a:t>입력</a:t>
            </a:r>
            <a:r>
              <a:rPr lang="en-US" altLang="ko-KR" dirty="0"/>
              <a:t>, </a:t>
            </a:r>
            <a:r>
              <a:rPr lang="ko-KR" altLang="en-US" dirty="0"/>
              <a:t>출력</a:t>
            </a:r>
            <a:r>
              <a:rPr lang="en-US" altLang="ko-KR" dirty="0"/>
              <a:t>, </a:t>
            </a:r>
            <a:r>
              <a:rPr lang="ko-KR" altLang="en-US" dirty="0"/>
              <a:t>작동 모드</a:t>
            </a:r>
            <a:r>
              <a:rPr lang="en-US" altLang="ko-KR" dirty="0"/>
              <a:t>)</a:t>
            </a:r>
            <a:endParaRPr lang="ko-KR" altLang="en-US" dirty="0"/>
          </a:p>
          <a:p>
            <a:pPr fontAlgn="base"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물리적 성질</a:t>
            </a:r>
            <a:r>
              <a:rPr lang="en-US" altLang="ko-KR" dirty="0"/>
              <a:t>(</a:t>
            </a:r>
            <a:r>
              <a:rPr lang="ko-KR" altLang="en-US" dirty="0"/>
              <a:t>크기</a:t>
            </a:r>
            <a:r>
              <a:rPr lang="en-US" altLang="ko-KR" dirty="0"/>
              <a:t>, </a:t>
            </a:r>
            <a:r>
              <a:rPr lang="ko-KR" altLang="en-US" dirty="0"/>
              <a:t>무게</a:t>
            </a:r>
            <a:r>
              <a:rPr lang="en-US" altLang="ko-KR" dirty="0"/>
              <a:t>, </a:t>
            </a:r>
            <a:r>
              <a:rPr lang="ko-KR" altLang="en-US" dirty="0"/>
              <a:t>온도</a:t>
            </a:r>
            <a:r>
              <a:rPr lang="en-US" altLang="ko-KR" dirty="0"/>
              <a:t>)</a:t>
            </a:r>
            <a:endParaRPr lang="ko-KR" altLang="en-US" dirty="0"/>
          </a:p>
          <a:p>
            <a:pPr fontAlgn="base"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사용의 용이성</a:t>
            </a:r>
          </a:p>
          <a:p>
            <a:pPr fontAlgn="base"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신뢰성</a:t>
            </a:r>
            <a:r>
              <a:rPr lang="en-US" altLang="ko-KR" dirty="0"/>
              <a:t>, </a:t>
            </a:r>
            <a:r>
              <a:rPr lang="ko-KR" altLang="en-US" dirty="0"/>
              <a:t>내구성</a:t>
            </a:r>
            <a:r>
              <a:rPr lang="en-US" altLang="ko-KR" dirty="0"/>
              <a:t>, </a:t>
            </a:r>
            <a:r>
              <a:rPr lang="ko-KR" altLang="en-US" dirty="0" err="1"/>
              <a:t>보안성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52139" y="2302225"/>
            <a:ext cx="33762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파워</a:t>
            </a:r>
            <a:r>
              <a:rPr lang="en-US" altLang="ko-KR" dirty="0"/>
              <a:t>(</a:t>
            </a:r>
            <a:r>
              <a:rPr lang="ko-KR" altLang="en-US" dirty="0"/>
              <a:t>전압 수준</a:t>
            </a:r>
            <a:r>
              <a:rPr lang="en-US" altLang="ko-KR" dirty="0"/>
              <a:t>, </a:t>
            </a:r>
            <a:r>
              <a:rPr lang="ko-KR" altLang="en-US" dirty="0"/>
              <a:t>배터리 수명</a:t>
            </a:r>
            <a:r>
              <a:rPr lang="en-US" altLang="ko-KR" dirty="0"/>
              <a:t>)</a:t>
            </a:r>
            <a:endParaRPr lang="ko-KR" altLang="en-US" dirty="0"/>
          </a:p>
          <a:p>
            <a:pPr fontAlgn="base"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적용 표준에 부합</a:t>
            </a:r>
          </a:p>
          <a:p>
            <a:pPr fontAlgn="base"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기존의 제품들과 호환이 가능</a:t>
            </a:r>
          </a:p>
          <a:p>
            <a:pPr fontAlgn="base"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비용 등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1115616" y="2251519"/>
            <a:ext cx="7344816" cy="2285594"/>
          </a:xfrm>
          <a:prstGeom prst="roundRect">
            <a:avLst>
              <a:gd name="adj" fmla="val 8678"/>
            </a:avLst>
          </a:prstGeom>
          <a:noFill/>
          <a:ln>
            <a:solidFill>
              <a:srgbClr val="9ACB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2. </a:t>
            </a:r>
            <a:r>
              <a:rPr lang="ko-KR" altLang="en-US" dirty="0"/>
              <a:t>정보 수집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2.1 </a:t>
            </a:r>
            <a:r>
              <a:rPr lang="ko-KR" altLang="en-US" dirty="0"/>
              <a:t>정보 수집의 개념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어떤 정보들이 필요하고 어떤 처리 과정을 거칠 것인가</a:t>
            </a:r>
            <a:r>
              <a:rPr lang="en-US" altLang="ko-KR" dirty="0"/>
              <a:t>?</a:t>
            </a:r>
            <a:endParaRPr lang="ko-KR" altLang="en-US" dirty="0"/>
          </a:p>
          <a:p>
            <a:pPr fontAlgn="base"/>
            <a:r>
              <a:rPr lang="ko-KR" altLang="en-US" dirty="0"/>
              <a:t>해결법이 이미 존재한다면 기존의 해결법들은 무엇인가</a:t>
            </a:r>
            <a:r>
              <a:rPr lang="en-US" altLang="ko-KR" dirty="0"/>
              <a:t>?</a:t>
            </a:r>
            <a:endParaRPr lang="ko-KR" altLang="en-US" dirty="0"/>
          </a:p>
          <a:p>
            <a:pPr fontAlgn="base"/>
            <a:r>
              <a:rPr lang="ko-KR" altLang="en-US" dirty="0"/>
              <a:t>해결법에서 중요한 요소는 무엇인가</a:t>
            </a:r>
            <a:r>
              <a:rPr lang="en-US" altLang="ko-KR" dirty="0"/>
              <a:t>? (</a:t>
            </a:r>
            <a:r>
              <a:rPr lang="ko-KR" altLang="en-US" dirty="0"/>
              <a:t>안전성</a:t>
            </a:r>
            <a:r>
              <a:rPr lang="en-US" altLang="ko-KR" dirty="0"/>
              <a:t>, </a:t>
            </a:r>
            <a:r>
              <a:rPr lang="ko-KR" altLang="en-US" dirty="0"/>
              <a:t>심미성</a:t>
            </a:r>
            <a:r>
              <a:rPr lang="en-US" altLang="ko-KR" dirty="0"/>
              <a:t>, </a:t>
            </a:r>
            <a:r>
              <a:rPr lang="ko-KR" altLang="en-US" dirty="0"/>
              <a:t>환경 등</a:t>
            </a:r>
            <a:r>
              <a:rPr lang="en-US" altLang="ko-KR" dirty="0"/>
              <a:t>)</a:t>
            </a:r>
            <a:endParaRPr lang="ko-KR" altLang="en-US" dirty="0"/>
          </a:p>
          <a:p>
            <a:pPr fontAlgn="base"/>
            <a:r>
              <a:rPr lang="ko-KR" altLang="en-US" dirty="0"/>
              <a:t>인터넷</a:t>
            </a:r>
            <a:r>
              <a:rPr lang="en-US" altLang="ko-KR" dirty="0"/>
              <a:t>, </a:t>
            </a:r>
            <a:r>
              <a:rPr lang="ko-KR" altLang="en-US" dirty="0"/>
              <a:t>인터뷰</a:t>
            </a:r>
            <a:r>
              <a:rPr lang="en-US" altLang="ko-KR" dirty="0"/>
              <a:t>, </a:t>
            </a:r>
            <a:r>
              <a:rPr lang="ko-KR" altLang="en-US" dirty="0"/>
              <a:t>관련 서적</a:t>
            </a:r>
            <a:r>
              <a:rPr lang="en-US" altLang="ko-KR" dirty="0"/>
              <a:t>, </a:t>
            </a:r>
            <a:r>
              <a:rPr lang="ko-KR" altLang="en-US" dirty="0"/>
              <a:t>논문 및 참고문헌</a:t>
            </a:r>
            <a:r>
              <a:rPr lang="en-US" altLang="ko-KR" dirty="0"/>
              <a:t>, </a:t>
            </a:r>
            <a:r>
              <a:rPr lang="ko-KR" altLang="en-US" dirty="0"/>
              <a:t>상품 카탈로그</a:t>
            </a:r>
            <a:r>
              <a:rPr lang="en-US" altLang="ko-KR" dirty="0"/>
              <a:t>, </a:t>
            </a:r>
            <a:endParaRPr lang="ko-KR" altLang="en-US" dirty="0"/>
          </a:p>
          <a:p>
            <a:pPr marL="0" indent="0" fontAlgn="base">
              <a:buNone/>
            </a:pPr>
            <a:r>
              <a:rPr lang="ko-KR" altLang="en-US" dirty="0"/>
              <a:t>    기술 저널</a:t>
            </a:r>
            <a:r>
              <a:rPr lang="en-US" altLang="ko-KR" dirty="0"/>
              <a:t>, </a:t>
            </a:r>
            <a:r>
              <a:rPr lang="ko-KR" altLang="en-US" dirty="0"/>
              <a:t>연구보고서</a:t>
            </a:r>
            <a:r>
              <a:rPr lang="en-US" altLang="ko-KR" dirty="0"/>
              <a:t>, </a:t>
            </a:r>
            <a:r>
              <a:rPr lang="ko-KR" altLang="en-US" dirty="0"/>
              <a:t>특허와 등록상표 정보 등</a:t>
            </a:r>
          </a:p>
          <a:p>
            <a:endParaRPr lang="ko-KR" altLang="en-US" dirty="0"/>
          </a:p>
        </p:txBody>
      </p:sp>
      <p:pic>
        <p:nvPicPr>
          <p:cNvPr id="3074" name="Picture 2" descr="C:\Users\Administrator\Desktop\창의공학설계\창의공학설계_그림파일\6장\그림6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11"/>
          <a:stretch/>
        </p:blipFill>
        <p:spPr bwMode="auto">
          <a:xfrm>
            <a:off x="946247" y="3753751"/>
            <a:ext cx="3879462" cy="1782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dministrator\Desktop\창의공학설계\창의공학설계_그림파일\6장\그림6-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40"/>
          <a:stretch/>
        </p:blipFill>
        <p:spPr bwMode="auto">
          <a:xfrm>
            <a:off x="5041372" y="3784374"/>
            <a:ext cx="2122916" cy="177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19672" y="5579909"/>
            <a:ext cx="540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인터넷</a:t>
            </a:r>
            <a:r>
              <a:rPr lang="en-US" altLang="ko-KR" sz="1050" dirty="0"/>
              <a:t>                                  </a:t>
            </a:r>
            <a:r>
              <a:rPr lang="ko-KR" altLang="en-US" sz="1050" dirty="0"/>
              <a:t>인터뷰                                특허와 등록상표</a:t>
            </a:r>
          </a:p>
        </p:txBody>
      </p:sp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2.3 </a:t>
            </a:r>
            <a:r>
              <a:rPr lang="ko-KR" altLang="en-US" dirty="0"/>
              <a:t>정보 수집과 </a:t>
            </a:r>
            <a:r>
              <a:rPr lang="ko-KR" altLang="en-US" dirty="0" err="1"/>
              <a:t>역공학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(2) </a:t>
            </a:r>
            <a:r>
              <a:rPr lang="ko-KR" altLang="en-US" dirty="0"/>
              <a:t>정보 수집을 위한 자료 수집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 descr="C:\Users\Administrator\Desktop\창의공학설계\창의공학설계_그림파일\6장\표6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44824"/>
            <a:ext cx="6840760" cy="299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65BA26B9-4BEB-4C65-A391-BC7DCAD2609B}"/>
                  </a:ext>
                </a:extLst>
              </p14:cNvPr>
              <p14:cNvContentPartPr/>
              <p14:nvPr/>
            </p14:nvContentPartPr>
            <p14:xfrm>
              <a:off x="3135034" y="4929120"/>
              <a:ext cx="360" cy="36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65BA26B9-4BEB-4C65-A391-BC7DCAD260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26034" y="492048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FF63F93-5CBA-9A5B-7E8B-A82D0945FAB6}"/>
              </a:ext>
            </a:extLst>
          </p:cNvPr>
          <p:cNvSpPr txBox="1"/>
          <p:nvPr/>
        </p:nvSpPr>
        <p:spPr>
          <a:xfrm>
            <a:off x="2051720" y="5373216"/>
            <a:ext cx="4464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가지의 특징과 장단점을 비교하여 쓰기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C4573D4B-B3C7-99DC-0B9A-7A16B924D7A9}"/>
                  </a:ext>
                </a:extLst>
              </p14:cNvPr>
              <p14:cNvContentPartPr/>
              <p14:nvPr/>
            </p14:nvContentPartPr>
            <p14:xfrm>
              <a:off x="1925794" y="5657760"/>
              <a:ext cx="2106000" cy="16848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C4573D4B-B3C7-99DC-0B9A-7A16B924D7A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16794" y="5648760"/>
                <a:ext cx="212364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9BAB3C4C-8612-6B03-FE99-8B6AB5FE7378}"/>
                  </a:ext>
                </a:extLst>
              </p14:cNvPr>
              <p14:cNvContentPartPr/>
              <p14:nvPr/>
            </p14:nvContentPartPr>
            <p14:xfrm>
              <a:off x="2085274" y="5076000"/>
              <a:ext cx="1845000" cy="83808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9BAB3C4C-8612-6B03-FE99-8B6AB5FE737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76274" y="5067000"/>
                <a:ext cx="1862640" cy="85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그룹 11">
            <a:extLst>
              <a:ext uri="{FF2B5EF4-FFF2-40B4-BE49-F238E27FC236}">
                <a16:creationId xmlns:a16="http://schemas.microsoft.com/office/drawing/2014/main" id="{A36A7F08-0208-A445-779C-969AC4A0955E}"/>
              </a:ext>
            </a:extLst>
          </p:cNvPr>
          <p:cNvGrpSpPr/>
          <p:nvPr/>
        </p:nvGrpSpPr>
        <p:grpSpPr>
          <a:xfrm>
            <a:off x="735994" y="2833920"/>
            <a:ext cx="1403640" cy="1743480"/>
            <a:chOff x="735994" y="2833920"/>
            <a:chExt cx="1403640" cy="174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2A526B3-559A-811F-2D2D-B66C7A68D92A}"/>
                    </a:ext>
                  </a:extLst>
                </p14:cNvPr>
                <p14:cNvContentPartPr/>
                <p14:nvPr/>
              </p14:nvContentPartPr>
              <p14:xfrm>
                <a:off x="1318474" y="2897280"/>
                <a:ext cx="614520" cy="5832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72A526B3-559A-811F-2D2D-B66C7A68D92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09474" y="2888640"/>
                  <a:ext cx="6321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F724E14E-EE9B-5F4B-5FD2-6C9EB3CB9B2E}"/>
                    </a:ext>
                  </a:extLst>
                </p14:cNvPr>
                <p14:cNvContentPartPr/>
                <p14:nvPr/>
              </p14:nvContentPartPr>
              <p14:xfrm>
                <a:off x="1354114" y="4569480"/>
                <a:ext cx="785520" cy="792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F724E14E-EE9B-5F4B-5FD2-6C9EB3CB9B2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45474" y="4560840"/>
                  <a:ext cx="8031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96910B28-2FD5-1844-56A6-41375D56AF56}"/>
                    </a:ext>
                  </a:extLst>
                </p14:cNvPr>
                <p14:cNvContentPartPr/>
                <p14:nvPr/>
              </p14:nvContentPartPr>
              <p14:xfrm>
                <a:off x="735994" y="2833920"/>
                <a:ext cx="757800" cy="164988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96910B28-2FD5-1844-56A6-41375D56AF5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27354" y="2825280"/>
                  <a:ext cx="775440" cy="1667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</TotalTime>
  <Words>914</Words>
  <Application>Microsoft Macintosh PowerPoint</Application>
  <PresentationFormat>화면 슬라이드 쇼(4:3)</PresentationFormat>
  <Paragraphs>152</Paragraphs>
  <Slides>20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Arial</vt:lpstr>
      <vt:lpstr>Wingdings</vt:lpstr>
      <vt:lpstr>맑은 고딕</vt:lpstr>
      <vt:lpstr>Agency FB</vt:lpstr>
      <vt:lpstr>Office 테마</vt:lpstr>
      <vt:lpstr>PowerPoint 프레젠테이션</vt:lpstr>
      <vt:lpstr>PowerPoint 프레젠테이션</vt:lpstr>
      <vt:lpstr>1. 공학설계 프로세스와 문제 정의 단계</vt:lpstr>
      <vt:lpstr>(2) 문제 정의 단계</vt:lpstr>
      <vt:lpstr>1.2 문제 정의 프로세스와 구체적인 예</vt:lpstr>
      <vt:lpstr>1.3 요구사항, 규격, 예비적 판단 기준</vt:lpstr>
      <vt:lpstr>(2) 절대적 규격과 타협 가능한 규격</vt:lpstr>
      <vt:lpstr>2. 정보 수집</vt:lpstr>
      <vt:lpstr>2.3 정보 수집과 역공학</vt:lpstr>
      <vt:lpstr>(3) 역공학</vt:lpstr>
      <vt:lpstr>일반적인 공학의 개발 단계와 역공학의 단계</vt:lpstr>
      <vt:lpstr>3. 해결책 생성 등의 관계</vt:lpstr>
      <vt:lpstr>분석 단계에서 고려되어야 할 리스트</vt:lpstr>
      <vt:lpstr>분석과 선택</vt:lpstr>
      <vt:lpstr>3.2 프로토타입 만들기 단계</vt:lpstr>
      <vt:lpstr>프로토타입 만들기</vt:lpstr>
      <vt:lpstr>프로토타입 만들기 4단계</vt:lpstr>
      <vt:lpstr>(2) 동시공학</vt:lpstr>
      <vt:lpstr>3.3 테스트, 성능 개선, 설계의 구현</vt:lpstr>
      <vt:lpstr>(2) 설계의 구현과 보고서 작성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HEEJU</dc:creator>
  <cp:lastModifiedBy>이경윤</cp:lastModifiedBy>
  <cp:revision>459</cp:revision>
  <dcterms:created xsi:type="dcterms:W3CDTF">2017-01-08T10:05:30Z</dcterms:created>
  <dcterms:modified xsi:type="dcterms:W3CDTF">2022-10-07T10:12:40Z</dcterms:modified>
</cp:coreProperties>
</file>